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5"/>
  </p:notesMasterIdLst>
  <p:sldIdLst>
    <p:sldId id="256" r:id="rId3"/>
    <p:sldId id="257" r:id="rId4"/>
    <p:sldId id="283" r:id="rId5"/>
    <p:sldId id="260" r:id="rId6"/>
    <p:sldId id="270" r:id="rId7"/>
    <p:sldId id="269" r:id="rId8"/>
    <p:sldId id="272" r:id="rId9"/>
    <p:sldId id="276" r:id="rId10"/>
    <p:sldId id="305" r:id="rId11"/>
    <p:sldId id="290" r:id="rId12"/>
    <p:sldId id="306" r:id="rId13"/>
    <p:sldId id="285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99"/>
    <a:srgbClr val="FFFF00"/>
    <a:srgbClr val="FF0000"/>
    <a:srgbClr val="FF9933"/>
    <a:srgbClr val="FF99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24" autoAdjust="0"/>
  </p:normalViewPr>
  <p:slideViewPr>
    <p:cSldViewPr snapToGrid="0">
      <p:cViewPr varScale="1">
        <p:scale>
          <a:sx n="74" d="100"/>
          <a:sy n="74" d="100"/>
        </p:scale>
        <p:origin x="-11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9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8CF9FD6-5302-4DE6-ACCA-B5BE81D72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D03A6-CF09-4453-B16C-D977F24164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5149E-C01F-459D-BF30-379FFF2B4C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55AC9-2985-4612-A423-2F5E6C47EC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D906C-D8C3-48D3-875E-2CC83AC4BE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0DC37-82D1-4F8F-A36A-40BCDD67F9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1E9E3-9CDC-4C13-AF6C-835F87BB88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B00A8-77F7-47A1-9A21-4BCB621B76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0E6B9-5AB1-4D38-9C3F-57CFAB874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B0CDE-7535-464F-8688-63DA5677F8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0C439-DCE5-4EBC-A0C5-C5D1586BB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ACC9A-8D85-4B4A-A594-975E008054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35FF2-4373-428C-9394-4CBDD37EF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912371-15CC-4E39-929C-684BDF2D89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89240-1673-4B18-8F2E-229D6F80D9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70780-ECAC-4DA4-9B75-C4C56C31DC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526D7-9BA0-47F9-A509-7B479F9652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C2DBB-F914-4E26-AA7C-6D2D130EDE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8B1BB-8984-430D-9AE3-0682651A59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B5B39-0EE5-4552-AC7F-63D7A65FFD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3C270-3770-44CC-9E61-675E210442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FBC64-B770-4679-A0B1-05C15C0F3F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08437-1F62-4D83-8A35-DA731D0F0F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DC00648-6DB0-4112-8580-EF5D47690E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5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B5DBE6E-45AA-4588-87F3-DF6247E29F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6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44700"/>
            <a:ext cx="9144000" cy="2689112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000" b="1" dirty="0" smtClean="0">
                <a:solidFill>
                  <a:srgbClr val="FFFF00"/>
                </a:solidFill>
              </a:rPr>
              <a:t>Brain activation </a:t>
            </a:r>
            <a:r>
              <a:rPr lang="cs-CZ" sz="4000" b="1" dirty="0" smtClean="0">
                <a:solidFill>
                  <a:srgbClr val="FFFF00"/>
                </a:solidFill>
              </a:rPr>
              <a:t/>
            </a:r>
            <a:br>
              <a:rPr lang="cs-CZ" sz="4000" b="1" dirty="0" smtClean="0">
                <a:solidFill>
                  <a:srgbClr val="FFFF00"/>
                </a:solidFill>
              </a:rPr>
            </a:br>
            <a:r>
              <a:rPr lang="en-US" sz="4000" b="1" dirty="0" smtClean="0">
                <a:solidFill>
                  <a:srgbClr val="FFFF00"/>
                </a:solidFill>
              </a:rPr>
              <a:t>in </a:t>
            </a:r>
            <a:r>
              <a:rPr lang="en-US" sz="4000" b="1" dirty="0" smtClean="0">
                <a:solidFill>
                  <a:srgbClr val="FFFF00"/>
                </a:solidFill>
              </a:rPr>
              <a:t>response to urinary bladder filling </a:t>
            </a:r>
            <a:r>
              <a:rPr lang="cs-CZ" sz="4000" b="1" dirty="0" smtClean="0">
                <a:solidFill>
                  <a:srgbClr val="FFFF00"/>
                </a:solidFill>
              </a:rPr>
              <a:t/>
            </a:r>
            <a:br>
              <a:rPr lang="cs-CZ" sz="4000" b="1" dirty="0" smtClean="0">
                <a:solidFill>
                  <a:srgbClr val="FFFF00"/>
                </a:solidFill>
              </a:rPr>
            </a:br>
            <a:r>
              <a:rPr lang="en-US" sz="4000" b="1" dirty="0" smtClean="0">
                <a:solidFill>
                  <a:srgbClr val="FFFF00"/>
                </a:solidFill>
              </a:rPr>
              <a:t>in </a:t>
            </a:r>
            <a:r>
              <a:rPr lang="en-US" sz="4000" b="1" dirty="0" smtClean="0">
                <a:solidFill>
                  <a:srgbClr val="FFFF00"/>
                </a:solidFill>
              </a:rPr>
              <a:t>spinal cord injured patients: </a:t>
            </a:r>
            <a:r>
              <a:rPr lang="cs-CZ" sz="4000" b="1" dirty="0" smtClean="0"/>
              <a:t/>
            </a:r>
            <a:br>
              <a:rPr lang="cs-CZ" sz="4000" b="1" dirty="0" smtClean="0"/>
            </a:br>
            <a:r>
              <a:rPr lang="en-US" sz="4000" b="1" dirty="0" smtClean="0">
                <a:solidFill>
                  <a:srgbClr val="FFC000"/>
                </a:solidFill>
              </a:rPr>
              <a:t>a </a:t>
            </a:r>
            <a:r>
              <a:rPr lang="en-US" sz="4000" b="1" dirty="0" err="1" smtClean="0">
                <a:solidFill>
                  <a:srgbClr val="FFC000"/>
                </a:solidFill>
              </a:rPr>
              <a:t>fMRI</a:t>
            </a:r>
            <a:r>
              <a:rPr lang="en-US" sz="4000" b="1" dirty="0" smtClean="0">
                <a:solidFill>
                  <a:srgbClr val="FFC000"/>
                </a:solidFill>
              </a:rPr>
              <a:t> study </a:t>
            </a:r>
            <a:endParaRPr lang="en-US" sz="2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7596" y="3353508"/>
            <a:ext cx="8628100" cy="3256612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Jaroslav Tintěra</a:t>
            </a:r>
            <a:r>
              <a:rPr lang="cs-CZ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Jan Krhut</a:t>
            </a:r>
            <a:r>
              <a:rPr lang="cs-CZ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pPr algn="ctr" eaLnBrk="1" hangingPunct="1">
              <a:defRPr/>
            </a:pP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Petr Holý</a:t>
            </a:r>
            <a:r>
              <a:rPr lang="cs-CZ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Karolína Bílková</a:t>
            </a:r>
            <a:r>
              <a:rPr lang="cs-CZ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 Zachoval</a:t>
            </a:r>
            <a:r>
              <a:rPr lang="cs-CZ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</a:p>
          <a:p>
            <a:pPr algn="ctr" eaLnBrk="1" hangingPunct="1"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aseline="30000" dirty="0" smtClean="0"/>
              <a:t>1</a:t>
            </a:r>
            <a:r>
              <a:rPr lang="en-GB" sz="2000" dirty="0" smtClean="0"/>
              <a:t> Institute for Clinical and Experimental Medicine Prague, Czech Republic</a:t>
            </a:r>
            <a:endParaRPr lang="cs-CZ" sz="2000" dirty="0" smtClean="0"/>
          </a:p>
          <a:p>
            <a:r>
              <a:rPr lang="en-GB" sz="2000" baseline="30000" dirty="0" smtClean="0"/>
              <a:t>2</a:t>
            </a:r>
            <a:r>
              <a:rPr lang="en-GB" sz="2000" dirty="0" smtClean="0"/>
              <a:t> Department of Urology, University Hospital Ostrava, Czech Republic</a:t>
            </a:r>
            <a:endParaRPr lang="cs-CZ" sz="2000" dirty="0" smtClean="0"/>
          </a:p>
          <a:p>
            <a:r>
              <a:rPr lang="en-GB" sz="2000" baseline="30000" dirty="0" smtClean="0"/>
              <a:t>3</a:t>
            </a:r>
            <a:r>
              <a:rPr lang="en-GB" sz="2000" dirty="0" smtClean="0"/>
              <a:t> Department of Urology, </a:t>
            </a:r>
            <a:r>
              <a:rPr lang="en-GB" sz="2000" dirty="0" err="1" smtClean="0"/>
              <a:t>Thomayer’s</a:t>
            </a:r>
            <a:r>
              <a:rPr lang="en-GB" sz="2000" dirty="0" smtClean="0"/>
              <a:t> Hospital, Prague, Czech Republic</a:t>
            </a:r>
            <a:endParaRPr lang="cs-CZ" sz="2000" dirty="0" smtClean="0"/>
          </a:p>
          <a:p>
            <a:r>
              <a:rPr lang="en-GB" sz="2000" baseline="30000" dirty="0" smtClean="0"/>
              <a:t>4</a:t>
            </a:r>
            <a:r>
              <a:rPr lang="en-GB" sz="2000" dirty="0" smtClean="0"/>
              <a:t> </a:t>
            </a:r>
            <a:r>
              <a:rPr lang="fr-FR" sz="2000" dirty="0" smtClean="0"/>
              <a:t>Spinal Cord Rehabilitation </a:t>
            </a:r>
            <a:r>
              <a:rPr lang="fr-FR" sz="2000" dirty="0" smtClean="0"/>
              <a:t>Unit</a:t>
            </a:r>
            <a:r>
              <a:rPr lang="cs-CZ" sz="2000" dirty="0" smtClean="0"/>
              <a:t>,</a:t>
            </a:r>
            <a:r>
              <a:rPr lang="fr-FR" sz="2000" dirty="0" smtClean="0"/>
              <a:t> </a:t>
            </a:r>
            <a:r>
              <a:rPr lang="fr-FR" sz="2000" dirty="0" smtClean="0"/>
              <a:t>Rehabilitation Center </a:t>
            </a:r>
            <a:r>
              <a:rPr lang="fr-FR" sz="2000" dirty="0" smtClean="0"/>
              <a:t>Kladruby</a:t>
            </a:r>
            <a:r>
              <a:rPr lang="cs-CZ" sz="2000" dirty="0" smtClean="0"/>
              <a:t>, CR</a:t>
            </a:r>
            <a:endParaRPr lang="cs-CZ" sz="2000" dirty="0" smtClean="0"/>
          </a:p>
          <a:p>
            <a:endParaRPr lang="cs-CZ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1520" y="44624"/>
            <a:ext cx="8699500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buClr>
                <a:schemeClr val="tx1"/>
              </a:buClr>
              <a:defRPr/>
            </a:pPr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Results</a:t>
            </a:r>
            <a:r>
              <a:rPr 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individual 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level: </a:t>
            </a:r>
            <a:r>
              <a:rPr lang="en-US" sz="3200" b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selected masked areas</a:t>
            </a:r>
            <a:endParaRPr lang="en-US" sz="3200" dirty="0">
              <a:solidFill>
                <a:srgbClr val="66FF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206061" y="1159099"/>
          <a:ext cx="8744756" cy="5029200"/>
        </p:xfrm>
        <a:graphic>
          <a:graphicData uri="http://schemas.openxmlformats.org/drawingml/2006/table">
            <a:tbl>
              <a:tblPr firstRow="1" bandRow="1"/>
              <a:tblGrid>
                <a:gridCol w="874476"/>
                <a:gridCol w="858719"/>
                <a:gridCol w="1575631"/>
                <a:gridCol w="1181724"/>
                <a:gridCol w="1176702"/>
                <a:gridCol w="913159"/>
                <a:gridCol w="1071250"/>
                <a:gridCol w="1093095"/>
              </a:tblGrid>
              <a:tr h="621505"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noProof="0" dirty="0" smtClean="0"/>
                        <a:t>patient</a:t>
                      </a:r>
                      <a:endParaRPr lang="en-US" noProof="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noProof="0" smtClean="0"/>
                        <a:t>NTS</a:t>
                      </a:r>
                      <a:endParaRPr lang="en-US" noProof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noProof="0" smtClean="0"/>
                        <a:t>parabrachial</a:t>
                      </a:r>
                    </a:p>
                    <a:p>
                      <a:pPr algn="ctr"/>
                      <a:r>
                        <a:rPr lang="en-US" noProof="0" smtClean="0"/>
                        <a:t>region</a:t>
                      </a:r>
                      <a:endParaRPr lang="en-US" noProof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noProof="0" smtClean="0"/>
                        <a:t>thalamus</a:t>
                      </a:r>
                      <a:endParaRPr lang="en-US" noProof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noProof="0" smtClean="0"/>
                        <a:t>amygdala</a:t>
                      </a:r>
                      <a:endParaRPr lang="en-US" noProof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noProof="0" smtClean="0"/>
                        <a:t>insula</a:t>
                      </a:r>
                      <a:endParaRPr lang="en-US" noProof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noProof="0" smtClean="0"/>
                        <a:t>anter.</a:t>
                      </a:r>
                    </a:p>
                    <a:p>
                      <a:pPr algn="ctr"/>
                      <a:r>
                        <a:rPr lang="en-US" noProof="0" smtClean="0"/>
                        <a:t>cingulum</a:t>
                      </a:r>
                      <a:endParaRPr lang="en-US" noProof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noProof="0" dirty="0" err="1" smtClean="0"/>
                        <a:t>prefront</a:t>
                      </a:r>
                      <a:endParaRPr lang="en-US" noProof="0" dirty="0" smtClean="0"/>
                    </a:p>
                    <a:p>
                      <a:pPr algn="ctr"/>
                      <a:r>
                        <a:rPr lang="en-US" noProof="0" dirty="0" smtClean="0"/>
                        <a:t>cortex</a:t>
                      </a:r>
                      <a:endParaRPr lang="en-US" noProof="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355146"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b="1" dirty="0" smtClean="0"/>
                        <a:t>1</a:t>
                      </a:r>
                      <a:endParaRPr lang="cs-CZ" b="1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55146"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b="1" dirty="0" smtClean="0"/>
                        <a:t>2</a:t>
                      </a:r>
                      <a:endParaRPr lang="cs-CZ" b="1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55146"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b="1" dirty="0" smtClean="0"/>
                        <a:t>3</a:t>
                      </a:r>
                      <a:endParaRPr lang="cs-CZ" b="1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55146"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55146"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b="1" dirty="0" smtClean="0"/>
                        <a:t>5</a:t>
                      </a:r>
                      <a:endParaRPr lang="cs-CZ" b="1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55146"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b="1" dirty="0" smtClean="0"/>
                        <a:t>6</a:t>
                      </a:r>
                      <a:endParaRPr lang="cs-CZ" b="1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55146"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b="1" dirty="0" smtClean="0"/>
                        <a:t>7</a:t>
                      </a:r>
                      <a:endParaRPr lang="cs-CZ" b="1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55146"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b="1" dirty="0" smtClean="0"/>
                        <a:t>8</a:t>
                      </a:r>
                      <a:endParaRPr lang="cs-CZ" b="1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dirty="0" smtClean="0"/>
                        <a:t>*</a:t>
                      </a:r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55146"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55146"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55146"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55146"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cs-CZ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cs-CZ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9" name="TextovéPole 8"/>
          <p:cNvSpPr txBox="1"/>
          <p:nvPr/>
        </p:nvSpPr>
        <p:spPr>
          <a:xfrm>
            <a:off x="5292080" y="6093296"/>
            <a:ext cx="3706464" cy="70788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Individual level</a:t>
            </a:r>
            <a:r>
              <a:rPr lang="en-US" sz="2000" b="1" dirty="0" smtClean="0"/>
              <a:t>, p=0.001 </a:t>
            </a:r>
            <a:r>
              <a:rPr lang="en-US" sz="2000" b="1" dirty="0" err="1" smtClean="0"/>
              <a:t>unc</a:t>
            </a:r>
            <a:r>
              <a:rPr lang="en-US" sz="2000" b="1" dirty="0" smtClean="0"/>
              <a:t>.</a:t>
            </a:r>
            <a:endParaRPr lang="cs-CZ" sz="2000" b="1" dirty="0" smtClean="0"/>
          </a:p>
          <a:p>
            <a:pPr algn="ctr"/>
            <a:r>
              <a:rPr lang="cs-CZ" sz="2000" b="1" dirty="0" smtClean="0"/>
              <a:t>min. 8 </a:t>
            </a:r>
            <a:r>
              <a:rPr lang="cs-CZ" sz="2000" b="1" dirty="0" err="1" smtClean="0"/>
              <a:t>voxels</a:t>
            </a:r>
            <a:endParaRPr lang="en-US" sz="20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547664" y="1772816"/>
            <a:ext cx="6045892" cy="4216539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NTS: 			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4 (33%)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cs-CZ" sz="2800" b="1" kern="0" dirty="0" smtClean="0"/>
              <a:t> </a:t>
            </a:r>
            <a:r>
              <a:rPr kumimoji="0" lang="cs-CZ" sz="2800" b="1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Parabrachial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: 		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5 (42%)</a:t>
            </a:r>
            <a:r>
              <a:rPr lang="cs-CZ" sz="4000" b="1" kern="0" dirty="0" smtClean="0">
                <a:solidFill>
                  <a:srgbClr val="FFFF00"/>
                </a:solidFill>
              </a:rPr>
              <a:t> </a:t>
            </a:r>
            <a:endParaRPr lang="cs-CZ" sz="2800" b="1" kern="0" dirty="0" smtClean="0">
              <a:solidFill>
                <a:srgbClr val="FFFF00"/>
              </a:solidFill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cs-CZ" sz="2800" b="1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Thalamus: 		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4 (33%)</a:t>
            </a:r>
            <a:r>
              <a:rPr kumimoji="0" lang="cs-CZ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 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cs-CZ" sz="2800" b="1" kern="0" dirty="0" smtClean="0"/>
              <a:t> 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Amygdala: 		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3 (25%)</a:t>
            </a:r>
            <a:r>
              <a:rPr kumimoji="0" lang="cs-CZ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 </a:t>
            </a:r>
            <a:endParaRPr kumimoji="0" lang="cs-CZ" sz="2800" b="1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cs-CZ" sz="2800" b="1" kern="0" dirty="0" smtClean="0"/>
              <a:t> </a:t>
            </a:r>
            <a:r>
              <a:rPr kumimoji="0" lang="cs-CZ" sz="2800" b="1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Insula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: 			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5 (42%)</a:t>
            </a:r>
            <a:r>
              <a:rPr kumimoji="0" lang="cs-CZ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 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cs-CZ" sz="2800" b="1" kern="0" dirty="0" smtClean="0"/>
              <a:t> </a:t>
            </a:r>
            <a:r>
              <a:rPr kumimoji="0" lang="cs-CZ" sz="2800" b="1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Anterior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cs-CZ" sz="2800" b="1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cingulate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: 	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5 (42%)</a:t>
            </a:r>
            <a:r>
              <a:rPr kumimoji="0" lang="cs-CZ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 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cs-CZ" sz="2800" b="1" kern="0" dirty="0" smtClean="0"/>
              <a:t> </a:t>
            </a:r>
            <a:r>
              <a:rPr kumimoji="0" lang="cs-CZ" sz="2800" b="1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Prefrontal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cs-CZ" sz="2800" b="1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cortex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: 	</a:t>
            </a:r>
            <a:r>
              <a:rPr kumimoji="0" 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7 (58%)</a:t>
            </a:r>
            <a:r>
              <a:rPr kumimoji="0" lang="cs-CZ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 </a:t>
            </a:r>
            <a:endParaRPr kumimoji="0" lang="cs-CZ" sz="28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72298" y="362128"/>
            <a:ext cx="8699500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buClr>
                <a:schemeClr val="tx1"/>
              </a:buClr>
              <a:defRPr/>
            </a:pPr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Results</a:t>
            </a:r>
            <a:r>
              <a:rPr 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individual 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level: </a:t>
            </a:r>
            <a:r>
              <a:rPr lang="en-US" sz="3200" b="1" dirty="0" smtClean="0">
                <a:solidFill>
                  <a:srgbClr val="66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selected masked areas</a:t>
            </a:r>
            <a:endParaRPr lang="en-US" sz="3200" dirty="0">
              <a:solidFill>
                <a:srgbClr val="66FF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sah 2"/>
          <p:cNvSpPr>
            <a:spLocks noGrp="1"/>
          </p:cNvSpPr>
          <p:nvPr>
            <p:ph idx="1"/>
          </p:nvPr>
        </p:nvSpPr>
        <p:spPr>
          <a:xfrm>
            <a:off x="218942" y="206049"/>
            <a:ext cx="8737772" cy="5941361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2800" dirty="0" smtClean="0"/>
          </a:p>
          <a:p>
            <a:pPr eaLnBrk="1" hangingPunct="1"/>
            <a:r>
              <a:rPr lang="en-US" sz="2800" dirty="0" smtClean="0"/>
              <a:t>Limited number of subjects </a:t>
            </a:r>
            <a:r>
              <a:rPr lang="en-US" sz="2800" dirty="0" smtClean="0">
                <a:sym typeface="Wingdings" pitchFamily="2" charset="2"/>
              </a:rPr>
              <a:t> 					still limited statistical significance 				                            on group level (p=0.001</a:t>
            </a:r>
            <a:r>
              <a:rPr lang="en-US" sz="2800" dirty="0" smtClean="0">
                <a:sym typeface="Wingdings" pitchFamily="2" charset="2"/>
              </a:rPr>
              <a:t>)</a:t>
            </a:r>
            <a:endParaRPr lang="en-US" sz="2800" dirty="0" smtClean="0">
              <a:sym typeface="Wingdings" pitchFamily="2" charset="2"/>
            </a:endParaRPr>
          </a:p>
          <a:p>
            <a:pPr eaLnBrk="1" hangingPunct="1"/>
            <a:r>
              <a:rPr lang="en-US" sz="2800" dirty="0" smtClean="0">
                <a:sym typeface="Wingdings" pitchFamily="2" charset="2"/>
              </a:rPr>
              <a:t> Low and heterogeneous </a:t>
            </a:r>
            <a:r>
              <a:rPr lang="en-US" sz="2800" dirty="0" smtClean="0">
                <a:sym typeface="Wingdings" pitchFamily="2" charset="2"/>
              </a:rPr>
              <a:t>activation</a:t>
            </a:r>
            <a:r>
              <a:rPr lang="cs-CZ" sz="4000" dirty="0" smtClean="0">
                <a:sym typeface="Wingdings" pitchFamily="2" charset="2"/>
              </a:rPr>
              <a:t> </a:t>
            </a:r>
            <a:endParaRPr lang="en-US" sz="2800" dirty="0" smtClean="0">
              <a:sym typeface="Wingdings" pitchFamily="2" charset="2"/>
            </a:endParaRPr>
          </a:p>
          <a:p>
            <a:pPr eaLnBrk="1" hangingPunct="1"/>
            <a:r>
              <a:rPr lang="en-US" sz="2800" dirty="0" smtClean="0">
                <a:sym typeface="Wingdings" pitchFamily="2" charset="2"/>
              </a:rPr>
              <a:t>Activation in problematic region 	</a:t>
            </a:r>
            <a:r>
              <a:rPr lang="cs-CZ" sz="4000" dirty="0" smtClean="0">
                <a:sym typeface="Wingdings" pitchFamily="2" charset="2"/>
              </a:rPr>
              <a:t> </a:t>
            </a:r>
            <a:r>
              <a:rPr lang="en-US" sz="2800" dirty="0" smtClean="0">
                <a:sym typeface="Wingdings" pitchFamily="2" charset="2"/>
              </a:rPr>
              <a:t>				(susceptibility and motion artifacts</a:t>
            </a:r>
            <a:r>
              <a:rPr lang="en-US" sz="2800" dirty="0" smtClean="0">
                <a:sym typeface="Wingdings" pitchFamily="2" charset="2"/>
              </a:rPr>
              <a:t>)</a:t>
            </a:r>
            <a:endParaRPr lang="cs-CZ" sz="2800" dirty="0" smtClean="0">
              <a:sym typeface="Wingdings" pitchFamily="2" charset="2"/>
            </a:endParaRPr>
          </a:p>
          <a:p>
            <a:pPr eaLnBrk="1" hangingPunct="1"/>
            <a:endParaRPr lang="en-US" sz="2800" dirty="0" smtClean="0"/>
          </a:p>
          <a:p>
            <a:r>
              <a:rPr lang="cs-CZ" sz="2800" dirty="0" smtClean="0">
                <a:solidFill>
                  <a:srgbClr val="FFFF00"/>
                </a:solidFill>
              </a:rPr>
              <a:t>O</a:t>
            </a:r>
            <a:r>
              <a:rPr lang="en-US" sz="2800" dirty="0" err="1" smtClean="0">
                <a:solidFill>
                  <a:srgbClr val="FFFF00"/>
                </a:solidFill>
              </a:rPr>
              <a:t>ur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data provide strong evidence that both spinal and </a:t>
            </a:r>
            <a:r>
              <a:rPr lang="en-US" sz="2800" dirty="0" err="1" smtClean="0">
                <a:solidFill>
                  <a:srgbClr val="FFFF00"/>
                </a:solidFill>
              </a:rPr>
              <a:t>extraspinal</a:t>
            </a:r>
            <a:r>
              <a:rPr lang="en-US" sz="2800" dirty="0" smtClean="0">
                <a:solidFill>
                  <a:srgbClr val="FFFF00"/>
                </a:solidFill>
              </a:rPr>
              <a:t> sensory pathways are involved in the neural control </a:t>
            </a:r>
            <a:r>
              <a:rPr lang="en-US" sz="2800" dirty="0" smtClean="0">
                <a:solidFill>
                  <a:srgbClr val="FFFF00"/>
                </a:solidFill>
              </a:rPr>
              <a:t>of </a:t>
            </a:r>
            <a:r>
              <a:rPr lang="en-US" sz="2800" dirty="0" smtClean="0">
                <a:solidFill>
                  <a:srgbClr val="FFFF00"/>
                </a:solidFill>
              </a:rPr>
              <a:t>the lower urinary tract.</a:t>
            </a:r>
            <a:endParaRPr lang="cs-CZ" sz="2800" dirty="0" smtClean="0">
              <a:solidFill>
                <a:srgbClr val="FFFF00"/>
              </a:solidFill>
            </a:endParaRPr>
          </a:p>
          <a:p>
            <a:pPr eaLnBrk="1" hangingPunct="1"/>
            <a:endParaRPr lang="en-US" sz="28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742950" y="0"/>
            <a:ext cx="7915275" cy="760413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Discussion</a:t>
            </a:r>
            <a:endParaRPr lang="en-US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275856" y="6206289"/>
            <a:ext cx="56268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Supported by IGA-CZ </a:t>
            </a:r>
            <a:r>
              <a:rPr lang="cs-CZ" sz="2400" dirty="0" smtClean="0">
                <a:solidFill>
                  <a:srgbClr val="FFFF00"/>
                </a:solidFill>
              </a:rPr>
              <a:t>NT14183-3/2013.</a:t>
            </a:r>
            <a:endParaRPr lang="cs-CZ" sz="24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322388" y="239713"/>
            <a:ext cx="6316662" cy="636587"/>
          </a:xfrm>
        </p:spPr>
        <p:txBody>
          <a:bodyPr/>
          <a:lstStyle/>
          <a:p>
            <a:pPr algn="ctr" eaLnBrk="1" hangingPunct="1"/>
            <a:r>
              <a:rPr lang="en-US" sz="4000" b="1" dirty="0" smtClean="0">
                <a:solidFill>
                  <a:srgbClr val="FFFF00"/>
                </a:solidFill>
              </a:rPr>
              <a:t>Aim of the</a:t>
            </a:r>
            <a:r>
              <a:rPr lang="cs-CZ" sz="4000" b="1" dirty="0" smtClean="0">
                <a:solidFill>
                  <a:srgbClr val="FFFF00"/>
                </a:solidFill>
              </a:rPr>
              <a:t> stud</a:t>
            </a:r>
            <a:r>
              <a:rPr lang="en-US" sz="4000" b="1" dirty="0" smtClean="0">
                <a:solidFill>
                  <a:srgbClr val="FFFF00"/>
                </a:solidFill>
              </a:rPr>
              <a:t>y</a:t>
            </a:r>
            <a:endParaRPr lang="cs-CZ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913" y="1050926"/>
            <a:ext cx="8955087" cy="55927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800" dirty="0" smtClean="0"/>
              <a:t>O</a:t>
            </a:r>
            <a:r>
              <a:rPr lang="en-US" sz="2800" dirty="0" err="1" smtClean="0"/>
              <a:t>ur</a:t>
            </a:r>
            <a:r>
              <a:rPr lang="en-US" sz="2800" dirty="0" smtClean="0"/>
              <a:t> understanding of the </a:t>
            </a:r>
            <a:r>
              <a:rPr lang="en-US" sz="2800" dirty="0" err="1" smtClean="0"/>
              <a:t>neuroregulation</a:t>
            </a:r>
            <a:r>
              <a:rPr lang="en-US" sz="2800" dirty="0" smtClean="0"/>
              <a:t> of the urinary bladder is still incomplete</a:t>
            </a:r>
            <a:endParaRPr lang="cs-CZ" sz="2800" dirty="0" smtClean="0"/>
          </a:p>
          <a:p>
            <a:pPr eaLnBrk="1" hangingPunct="1">
              <a:lnSpc>
                <a:spcPct val="90000"/>
              </a:lnSpc>
            </a:pPr>
            <a:endParaRPr lang="cs-CZ" sz="2800" dirty="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It has been recognized that many of diseases associated with </a:t>
            </a:r>
            <a:r>
              <a:rPr lang="en-US" dirty="0" smtClean="0">
                <a:solidFill>
                  <a:srgbClr val="FFFF00"/>
                </a:solidFill>
              </a:rPr>
              <a:t>lower urinary tract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FF00"/>
                </a:solidFill>
              </a:rPr>
              <a:t>altered bladder emptying</a:t>
            </a:r>
            <a:r>
              <a:rPr lang="en-US" dirty="0" smtClean="0"/>
              <a:t> could have their origin in the </a:t>
            </a:r>
            <a:r>
              <a:rPr lang="en-US" dirty="0" smtClean="0">
                <a:solidFill>
                  <a:srgbClr val="FFFF00"/>
                </a:solidFill>
              </a:rPr>
              <a:t>dysfunction at the level of CNS</a:t>
            </a:r>
            <a:r>
              <a:rPr lang="cs-CZ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endParaRPr lang="cs-CZ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Little is known about the </a:t>
            </a:r>
            <a:r>
              <a:rPr lang="en-US" dirty="0" err="1" smtClean="0"/>
              <a:t>extraspinal</a:t>
            </a:r>
            <a:r>
              <a:rPr lang="en-US" dirty="0" smtClean="0"/>
              <a:t> afferent pathways in human</a:t>
            </a:r>
            <a:endParaRPr lang="cs-CZ" dirty="0" smtClean="0"/>
          </a:p>
          <a:p>
            <a:pPr eaLnBrk="1" hangingPunct="1">
              <a:lnSpc>
                <a:spcPct val="90000"/>
              </a:lnSpc>
            </a:pPr>
            <a:endParaRPr lang="cs-CZ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solidFill>
                  <a:srgbClr val="FFFF00"/>
                </a:solidFill>
              </a:rPr>
              <a:t>The aim </a:t>
            </a:r>
            <a:r>
              <a:rPr lang="cs-CZ" sz="2800" dirty="0" err="1" smtClean="0">
                <a:solidFill>
                  <a:srgbClr val="FFFF00"/>
                </a:solidFill>
              </a:rPr>
              <a:t>of</a:t>
            </a:r>
            <a:r>
              <a:rPr lang="cs-CZ" sz="2800" dirty="0" smtClean="0">
                <a:solidFill>
                  <a:srgbClr val="FFFF00"/>
                </a:solidFill>
              </a:rPr>
              <a:t> </a:t>
            </a:r>
            <a:r>
              <a:rPr lang="cs-CZ" sz="2800" dirty="0" err="1" smtClean="0">
                <a:solidFill>
                  <a:srgbClr val="FFFF00"/>
                </a:solidFill>
              </a:rPr>
              <a:t>the</a:t>
            </a:r>
            <a:r>
              <a:rPr lang="cs-CZ" sz="2800" dirty="0" smtClean="0">
                <a:solidFill>
                  <a:srgbClr val="FFFF00"/>
                </a:solidFill>
              </a:rPr>
              <a:t> study </a:t>
            </a:r>
            <a:r>
              <a:rPr lang="en-US" sz="2800" dirty="0" smtClean="0">
                <a:solidFill>
                  <a:srgbClr val="FFFF00"/>
                </a:solidFill>
              </a:rPr>
              <a:t>was to evaluate the </a:t>
            </a:r>
            <a:r>
              <a:rPr lang="en-US" sz="2800" dirty="0" err="1" smtClean="0">
                <a:solidFill>
                  <a:srgbClr val="FFFF00"/>
                </a:solidFill>
              </a:rPr>
              <a:t>extraspinal</a:t>
            </a:r>
            <a:r>
              <a:rPr lang="en-US" sz="2800" dirty="0" smtClean="0">
                <a:solidFill>
                  <a:srgbClr val="FFFF00"/>
                </a:solidFill>
              </a:rPr>
              <a:t> sensory pathways in spinal cord injured patients</a:t>
            </a:r>
            <a:r>
              <a:rPr lang="cs-CZ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using</a:t>
            </a:r>
            <a:r>
              <a:rPr lang="cs-CZ" sz="2800" dirty="0" smtClean="0">
                <a:solidFill>
                  <a:srgbClr val="FFFF00"/>
                </a:solidFill>
              </a:rPr>
              <a:t> </a:t>
            </a:r>
            <a:r>
              <a:rPr lang="cs-CZ" sz="2800" dirty="0" err="1" smtClean="0">
                <a:solidFill>
                  <a:srgbClr val="FFFF00"/>
                </a:solidFill>
              </a:rPr>
              <a:t>fMRI</a:t>
            </a:r>
            <a:r>
              <a:rPr lang="cs-CZ" sz="2800" dirty="0" smtClean="0">
                <a:solidFill>
                  <a:srgbClr val="FFFF00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endParaRPr lang="cs-CZ" sz="2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49313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000" b="1" dirty="0" smtClean="0">
                <a:solidFill>
                  <a:srgbClr val="FFFF00"/>
                </a:solidFill>
              </a:rPr>
              <a:t>Methods: </a:t>
            </a:r>
            <a:r>
              <a:rPr lang="en-US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group of patients</a:t>
            </a:r>
            <a:endParaRPr lang="cs-CZ" sz="3600" dirty="0" smtClean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0" y="1106199"/>
            <a:ext cx="8766175" cy="4619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Subjects:</a:t>
            </a:r>
            <a:r>
              <a:rPr lang="cs-CZ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 smtClean="0"/>
              <a:t>12 right-handed men (age 24–54 years) were enrolled. All patients experienced complete spinal cord injury (ASIA A) at level C7-Th 5 on average</a:t>
            </a:r>
            <a:r>
              <a:rPr lang="cs-CZ" sz="2400" dirty="0" smtClean="0"/>
              <a:t> </a:t>
            </a:r>
            <a:r>
              <a:rPr lang="en-US" sz="2400" dirty="0" smtClean="0"/>
              <a:t>15 months before entering the study. </a:t>
            </a:r>
            <a:endParaRPr lang="cs-CZ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FontTx/>
              <a:buChar char="•"/>
              <a:defRPr/>
            </a:pPr>
            <a:endParaRPr lang="cs-CZ" sz="2400" dirty="0"/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General conditions</a:t>
            </a:r>
            <a:endParaRPr lang="cs-CZ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42950" lvl="1" indent="-285750">
              <a:spcBef>
                <a:spcPct val="20000"/>
              </a:spcBef>
              <a:buClr>
                <a:srgbClr val="FFFFFF"/>
              </a:buClr>
              <a:buFontTx/>
              <a:buChar char="•"/>
              <a:defRPr/>
            </a:pPr>
            <a:r>
              <a:rPr lang="en-US" sz="2400" dirty="0">
                <a:solidFill>
                  <a:srgbClr val="FFFFFF"/>
                </a:solidFill>
              </a:rPr>
              <a:t>informed consent</a:t>
            </a:r>
            <a:endParaRPr lang="cs-CZ" sz="2400" dirty="0">
              <a:solidFill>
                <a:srgbClr val="FFFFFF"/>
              </a:solidFill>
            </a:endParaRPr>
          </a:p>
          <a:p>
            <a:pPr marL="742950" lvl="1" indent="-285750">
              <a:spcBef>
                <a:spcPct val="20000"/>
              </a:spcBef>
              <a:buClr>
                <a:srgbClr val="FFFFFF"/>
              </a:buClr>
              <a:buFontTx/>
              <a:buChar char="•"/>
              <a:defRPr/>
            </a:pPr>
            <a:r>
              <a:rPr lang="en-US" sz="2400" dirty="0">
                <a:solidFill>
                  <a:srgbClr val="FFFFFF"/>
                </a:solidFill>
              </a:rPr>
              <a:t>all examinations</a:t>
            </a:r>
            <a:r>
              <a:rPr lang="cs-CZ" sz="2400" dirty="0">
                <a:solidFill>
                  <a:srgbClr val="FFFFFF"/>
                </a:solidFill>
              </a:rPr>
              <a:t> </a:t>
            </a:r>
            <a:r>
              <a:rPr lang="en-US" sz="2400" dirty="0">
                <a:solidFill>
                  <a:srgbClr val="FFFFFF"/>
                </a:solidFill>
              </a:rPr>
              <a:t>in</a:t>
            </a:r>
            <a:r>
              <a:rPr lang="cs-CZ" sz="2400" dirty="0">
                <a:solidFill>
                  <a:srgbClr val="FFFFFF"/>
                </a:solidFill>
              </a:rPr>
              <a:t> </a:t>
            </a:r>
            <a:r>
              <a:rPr lang="cs-CZ" sz="2400" dirty="0" err="1">
                <a:solidFill>
                  <a:srgbClr val="FFFFFF"/>
                </a:solidFill>
              </a:rPr>
              <a:t>antibiotic</a:t>
            </a:r>
            <a:r>
              <a:rPr lang="cs-CZ" sz="2400" dirty="0">
                <a:solidFill>
                  <a:srgbClr val="FFFFFF"/>
                </a:solidFill>
              </a:rPr>
              <a:t> </a:t>
            </a:r>
            <a:r>
              <a:rPr lang="cs-CZ" sz="2400" dirty="0" err="1">
                <a:solidFill>
                  <a:srgbClr val="FFFFFF"/>
                </a:solidFill>
              </a:rPr>
              <a:t>profyla</a:t>
            </a:r>
            <a:r>
              <a:rPr lang="en-US" sz="2400" dirty="0" err="1">
                <a:solidFill>
                  <a:srgbClr val="FFFFFF"/>
                </a:solidFill>
              </a:rPr>
              <a:t>ction</a:t>
            </a:r>
            <a:r>
              <a:rPr lang="en-US" sz="2400" dirty="0">
                <a:solidFill>
                  <a:srgbClr val="FFFFFF"/>
                </a:solidFill>
              </a:rPr>
              <a:t> </a:t>
            </a:r>
            <a:r>
              <a:rPr lang="cs-CZ" dirty="0">
                <a:solidFill>
                  <a:srgbClr val="FFFFFF"/>
                </a:solidFill>
              </a:rPr>
              <a:t>(</a:t>
            </a:r>
            <a:r>
              <a:rPr lang="cs-CZ" dirty="0" err="1">
                <a:solidFill>
                  <a:srgbClr val="FFFFFF"/>
                </a:solidFill>
              </a:rPr>
              <a:t>ofloxacin</a:t>
            </a:r>
            <a:r>
              <a:rPr lang="cs-CZ" dirty="0">
                <a:solidFill>
                  <a:srgbClr val="FFFFFF"/>
                </a:solidFill>
              </a:rPr>
              <a:t> 2x 200 mg)</a:t>
            </a:r>
            <a:endParaRPr lang="en-US" dirty="0">
              <a:solidFill>
                <a:srgbClr val="FFFFFF"/>
              </a:solidFill>
            </a:endParaRPr>
          </a:p>
          <a:p>
            <a:pPr marL="742950" lvl="1" indent="-285750">
              <a:spcBef>
                <a:spcPct val="20000"/>
              </a:spcBef>
              <a:buClr>
                <a:srgbClr val="FFFFFF"/>
              </a:buClr>
              <a:buFontTx/>
              <a:buChar char="•"/>
              <a:defRPr/>
            </a:pPr>
            <a:r>
              <a:rPr lang="en-US" sz="2400" dirty="0">
                <a:solidFill>
                  <a:srgbClr val="FFFFFF"/>
                </a:solidFill>
              </a:rPr>
              <a:t>bladder and </a:t>
            </a:r>
            <a:r>
              <a:rPr lang="cs-CZ" sz="2400" dirty="0" err="1" smtClean="0">
                <a:solidFill>
                  <a:srgbClr val="FFFFFF"/>
                </a:solidFill>
              </a:rPr>
              <a:t>abdominal</a:t>
            </a:r>
            <a:r>
              <a:rPr lang="cs-CZ" sz="2400" dirty="0" smtClean="0">
                <a:solidFill>
                  <a:srgbClr val="FFFFFF"/>
                </a:solidFill>
              </a:rPr>
              <a:t> </a:t>
            </a:r>
            <a:r>
              <a:rPr lang="en-US" sz="2400" dirty="0" smtClean="0">
                <a:solidFill>
                  <a:srgbClr val="FFFFFF"/>
                </a:solidFill>
              </a:rPr>
              <a:t>pressure </a:t>
            </a:r>
            <a:r>
              <a:rPr lang="en-US" sz="2400" dirty="0">
                <a:solidFill>
                  <a:srgbClr val="FFFFFF"/>
                </a:solidFill>
              </a:rPr>
              <a:t>monitoring</a:t>
            </a:r>
          </a:p>
          <a:p>
            <a:pPr marL="742950" lvl="1" indent="-285750">
              <a:spcBef>
                <a:spcPct val="20000"/>
              </a:spcBef>
              <a:buClr>
                <a:srgbClr val="FFFFFF"/>
              </a:buClr>
              <a:buFontTx/>
              <a:buChar char="•"/>
              <a:defRPr/>
            </a:pPr>
            <a:endParaRPr lang="cs-CZ" dirty="0">
              <a:solidFill>
                <a:srgbClr val="FFFF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  <a:defRPr/>
            </a:pPr>
            <a:r>
              <a:rPr lang="en-US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fMRI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protocol</a:t>
            </a:r>
            <a:endParaRPr lang="cs-CZ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742950" lvl="1" indent="-285750">
              <a:spcBef>
                <a:spcPct val="20000"/>
              </a:spcBef>
              <a:buClr>
                <a:srgbClr val="FFFFFF"/>
              </a:buClr>
              <a:buFontTx/>
              <a:buChar char="•"/>
              <a:defRPr/>
            </a:pPr>
            <a:r>
              <a:rPr lang="en-US" sz="2400" dirty="0" smtClean="0">
                <a:solidFill>
                  <a:srgbClr val="FFFFFF"/>
                </a:solidFill>
              </a:rPr>
              <a:t>filling </a:t>
            </a:r>
            <a:r>
              <a:rPr lang="en-US" sz="2400" dirty="0">
                <a:solidFill>
                  <a:srgbClr val="FFFFFF"/>
                </a:solidFill>
              </a:rPr>
              <a:t>and </a:t>
            </a:r>
            <a:r>
              <a:rPr lang="en-US" sz="2400" dirty="0" smtClean="0">
                <a:solidFill>
                  <a:srgbClr val="FFFFFF"/>
                </a:solidFill>
              </a:rPr>
              <a:t>withdrawing of </a:t>
            </a:r>
            <a:r>
              <a:rPr lang="en-US" sz="2400" dirty="0">
                <a:solidFill>
                  <a:srgbClr val="FFFFFF"/>
                </a:solidFill>
              </a:rPr>
              <a:t>the </a:t>
            </a:r>
            <a:r>
              <a:rPr lang="en-US" sz="2400" dirty="0" smtClean="0">
                <a:solidFill>
                  <a:srgbClr val="FFFFFF"/>
                </a:solidFill>
              </a:rPr>
              <a:t>bladder with </a:t>
            </a:r>
            <a:r>
              <a:rPr lang="en-US" sz="2400" dirty="0" err="1" smtClean="0">
                <a:solidFill>
                  <a:srgbClr val="FFFFFF"/>
                </a:solidFill>
              </a:rPr>
              <a:t>simoultaneous</a:t>
            </a:r>
            <a:endParaRPr lang="en-US" sz="2400" dirty="0" smtClean="0">
              <a:solidFill>
                <a:srgbClr val="FFFFFF"/>
              </a:solidFill>
            </a:endParaRPr>
          </a:p>
          <a:p>
            <a:pPr marL="742950" lvl="1" indent="-285750">
              <a:spcBef>
                <a:spcPct val="20000"/>
              </a:spcBef>
              <a:buClr>
                <a:srgbClr val="FFFFFF"/>
              </a:buClr>
              <a:defRPr/>
            </a:pPr>
            <a:r>
              <a:rPr lang="en-US" sz="2400" dirty="0" smtClean="0">
                <a:solidFill>
                  <a:srgbClr val="FFFFFF"/>
                </a:solidFill>
              </a:rPr>
              <a:t>   </a:t>
            </a:r>
            <a:r>
              <a:rPr lang="en-US" sz="2400" dirty="0" err="1" smtClean="0">
                <a:solidFill>
                  <a:srgbClr val="FFFFFF"/>
                </a:solidFill>
              </a:rPr>
              <a:t>fMRI</a:t>
            </a:r>
            <a:r>
              <a:rPr lang="en-US" sz="2400" dirty="0" smtClean="0">
                <a:solidFill>
                  <a:srgbClr val="FFFFFF"/>
                </a:solidFill>
              </a:rPr>
              <a:t> and </a:t>
            </a:r>
            <a:r>
              <a:rPr lang="en-US" sz="2400" dirty="0" err="1" smtClean="0">
                <a:solidFill>
                  <a:srgbClr val="FFFFFF"/>
                </a:solidFill>
              </a:rPr>
              <a:t>urodynamics</a:t>
            </a:r>
            <a:r>
              <a:rPr lang="en-US" sz="2400" dirty="0" smtClean="0">
                <a:solidFill>
                  <a:srgbClr val="FFFFFF"/>
                </a:solidFill>
              </a:rPr>
              <a:t> measurement</a:t>
            </a:r>
            <a:endParaRPr lang="en-US" sz="2400" dirty="0">
              <a:solidFill>
                <a:srgbClr val="FFFFFF"/>
              </a:solidFill>
            </a:endParaRPr>
          </a:p>
          <a:p>
            <a:pPr marL="400050" lvl="2" indent="-228600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  <a:defRPr/>
            </a:pPr>
            <a:endParaRPr lang="cs-CZ" sz="2400" dirty="0"/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defRPr/>
            </a:pPr>
            <a:endParaRPr lang="cs-CZ" sz="20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75"/>
            <a:ext cx="9144000" cy="635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000" b="1" dirty="0" smtClean="0">
                <a:solidFill>
                  <a:srgbClr val="FFFF00"/>
                </a:solidFill>
              </a:rPr>
              <a:t>Methods: </a:t>
            </a:r>
            <a:r>
              <a:rPr 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urinary tract interventions</a:t>
            </a:r>
            <a:endParaRPr lang="en-US" dirty="0" smtClean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187" y="1036838"/>
            <a:ext cx="8707437" cy="532532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Filling and withdrawing of the bladder:</a:t>
            </a:r>
          </a:p>
          <a:p>
            <a:pPr lvl="1" eaLnBrk="1" hangingPunct="1">
              <a:defRPr/>
            </a:pPr>
            <a:r>
              <a:rPr lang="en-US" dirty="0" smtClean="0"/>
              <a:t>application of </a:t>
            </a:r>
            <a:r>
              <a:rPr lang="cs-CZ" dirty="0" smtClean="0"/>
              <a:t>a</a:t>
            </a:r>
            <a:r>
              <a:rPr lang="en-US" dirty="0" smtClean="0"/>
              <a:t> double-lumen, soft 8 Fr bladder catheter </a:t>
            </a:r>
          </a:p>
          <a:p>
            <a:pPr lvl="1" eaLnBrk="1" hangingPunct="1">
              <a:defRPr/>
            </a:pPr>
            <a:r>
              <a:rPr lang="en-US" dirty="0" err="1" smtClean="0"/>
              <a:t>intravesical</a:t>
            </a:r>
            <a:r>
              <a:rPr lang="en-US" dirty="0" smtClean="0"/>
              <a:t> pressure monitored during repeated filling</a:t>
            </a:r>
          </a:p>
          <a:p>
            <a:pPr lvl="1" eaLnBrk="1" hangingPunct="1">
              <a:defRPr/>
            </a:pPr>
            <a:r>
              <a:rPr lang="en-US" dirty="0" err="1" smtClean="0"/>
              <a:t>intraabdominal</a:t>
            </a:r>
            <a:r>
              <a:rPr lang="en-US" dirty="0" smtClean="0"/>
              <a:t> pressure measured </a:t>
            </a:r>
            <a:r>
              <a:rPr lang="cs-CZ" dirty="0" smtClean="0"/>
              <a:t>in </a:t>
            </a:r>
            <a:r>
              <a:rPr lang="cs-CZ" dirty="0" err="1" smtClean="0"/>
              <a:t>the</a:t>
            </a:r>
            <a:r>
              <a:rPr lang="en-US" dirty="0" smtClean="0"/>
              <a:t> rectal </a:t>
            </a:r>
            <a:r>
              <a:rPr lang="en-US" dirty="0" err="1" smtClean="0"/>
              <a:t>ampula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pressure and filling monitored using 								</a:t>
            </a:r>
            <a:r>
              <a:rPr lang="en-US" dirty="0" err="1" smtClean="0"/>
              <a:t>urodynamical</a:t>
            </a:r>
            <a:r>
              <a:rPr lang="en-US" dirty="0" smtClean="0"/>
              <a:t> system MMS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Filling dynamics</a:t>
            </a:r>
            <a:endParaRPr lang="cs-CZ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 eaLnBrk="1" hangingPunct="1">
              <a:buClr>
                <a:srgbClr val="FFFFFF"/>
              </a:buClr>
              <a:defRPr/>
            </a:pPr>
            <a:r>
              <a:rPr lang="en-US" dirty="0" smtClean="0">
                <a:solidFill>
                  <a:srgbClr val="FFFFFF"/>
                </a:solidFill>
              </a:rPr>
              <a:t>filling rate</a:t>
            </a:r>
            <a:r>
              <a:rPr lang="cs-CZ" dirty="0" smtClean="0">
                <a:solidFill>
                  <a:srgbClr val="FFFFFF"/>
                </a:solidFill>
              </a:rPr>
              <a:t> </a:t>
            </a:r>
            <a:r>
              <a:rPr lang="cs-CZ" b="1" dirty="0" smtClean="0">
                <a:solidFill>
                  <a:srgbClr val="FFFF00"/>
                </a:solidFill>
              </a:rPr>
              <a:t>25 ml/min </a:t>
            </a:r>
            <a:r>
              <a:rPr lang="cs-CZ" dirty="0" err="1" smtClean="0">
                <a:solidFill>
                  <a:srgbClr val="FFFFFF"/>
                </a:solidFill>
              </a:rPr>
              <a:t>up</a:t>
            </a:r>
            <a:r>
              <a:rPr lang="cs-CZ" dirty="0" smtClean="0">
                <a:solidFill>
                  <a:srgbClr val="FFFFFF"/>
                </a:solidFill>
              </a:rPr>
              <a:t> </a:t>
            </a:r>
            <a:r>
              <a:rPr lang="en-US" dirty="0" smtClean="0">
                <a:solidFill>
                  <a:srgbClr val="FFFFFF"/>
                </a:solidFill>
              </a:rPr>
              <a:t>to</a:t>
            </a:r>
            <a:r>
              <a:rPr lang="cs-CZ" dirty="0" smtClean="0">
                <a:solidFill>
                  <a:srgbClr val="FFFFFF"/>
                </a:solidFill>
              </a:rPr>
              <a:t> a) </a:t>
            </a:r>
            <a:r>
              <a:rPr lang="cs-CZ" b="1" dirty="0" smtClean="0">
                <a:solidFill>
                  <a:srgbClr val="FFFF00"/>
                </a:solidFill>
              </a:rPr>
              <a:t>50 ml </a:t>
            </a:r>
            <a:r>
              <a:rPr lang="cs-CZ" dirty="0" err="1" smtClean="0"/>
              <a:t>and</a:t>
            </a:r>
            <a:r>
              <a:rPr lang="cs-CZ" b="1" dirty="0" smtClean="0">
                <a:solidFill>
                  <a:srgbClr val="FFFF00"/>
                </a:solidFill>
              </a:rPr>
              <a:t> </a:t>
            </a:r>
            <a:r>
              <a:rPr lang="cs-CZ" dirty="0" smtClean="0"/>
              <a:t>b) </a:t>
            </a:r>
            <a:r>
              <a:rPr lang="cs-CZ" b="1" dirty="0" smtClean="0">
                <a:solidFill>
                  <a:srgbClr val="FFFF00"/>
                </a:solidFill>
              </a:rPr>
              <a:t>100 ml</a:t>
            </a:r>
          </a:p>
          <a:p>
            <a:pPr lvl="1" eaLnBrk="1" hangingPunct="1">
              <a:buClr>
                <a:srgbClr val="FFFFFF"/>
              </a:buClr>
              <a:defRPr/>
            </a:pPr>
            <a:r>
              <a:rPr lang="cs-CZ" dirty="0" err="1" smtClean="0">
                <a:solidFill>
                  <a:srgbClr val="FFFFFF"/>
                </a:solidFill>
              </a:rPr>
              <a:t>at</a:t>
            </a:r>
            <a:r>
              <a:rPr lang="cs-CZ" dirty="0" smtClean="0">
                <a:solidFill>
                  <a:srgbClr val="FFFFFF"/>
                </a:solidFill>
              </a:rPr>
              <a:t> </a:t>
            </a:r>
            <a:r>
              <a:rPr lang="cs-CZ" dirty="0" err="1" smtClean="0">
                <a:solidFill>
                  <a:srgbClr val="FFFFFF"/>
                </a:solidFill>
              </a:rPr>
              <a:t>level</a:t>
            </a:r>
            <a:r>
              <a:rPr lang="cs-CZ" dirty="0" smtClean="0">
                <a:solidFill>
                  <a:srgbClr val="FFFFFF"/>
                </a:solidFill>
              </a:rPr>
              <a:t> a) </a:t>
            </a:r>
            <a:r>
              <a:rPr lang="cs-CZ" dirty="0" err="1" smtClean="0">
                <a:solidFill>
                  <a:srgbClr val="FFFFFF"/>
                </a:solidFill>
              </a:rPr>
              <a:t>and</a:t>
            </a:r>
            <a:r>
              <a:rPr lang="cs-CZ" dirty="0" smtClean="0">
                <a:solidFill>
                  <a:srgbClr val="FFFFFF"/>
                </a:solidFill>
              </a:rPr>
              <a:t> b):</a:t>
            </a:r>
            <a:r>
              <a:rPr lang="en-US" dirty="0" smtClean="0">
                <a:solidFill>
                  <a:srgbClr val="FFFFFF"/>
                </a:solidFill>
              </a:rPr>
              <a:t> cyclic </a:t>
            </a:r>
            <a:r>
              <a:rPr lang="en-US" dirty="0" smtClean="0">
                <a:solidFill>
                  <a:srgbClr val="66FF99"/>
                </a:solidFill>
              </a:rPr>
              <a:t>filling</a:t>
            </a:r>
            <a:r>
              <a:rPr lang="cs-CZ" dirty="0" smtClean="0">
                <a:solidFill>
                  <a:srgbClr val="FFFFFF"/>
                </a:solidFill>
              </a:rPr>
              <a:t> </a:t>
            </a:r>
            <a:r>
              <a:rPr lang="en-US" dirty="0" smtClean="0">
                <a:solidFill>
                  <a:srgbClr val="FFFFFF"/>
                </a:solidFill>
              </a:rPr>
              <a:t>and </a:t>
            </a:r>
            <a:r>
              <a:rPr lang="en-US" dirty="0" smtClean="0">
                <a:solidFill>
                  <a:srgbClr val="FF0000"/>
                </a:solidFill>
              </a:rPr>
              <a:t>withdrawing</a:t>
            </a:r>
            <a:r>
              <a:rPr lang="en-US" dirty="0" smtClean="0">
                <a:solidFill>
                  <a:srgbClr val="FFFFFF"/>
                </a:solidFill>
              </a:rPr>
              <a:t> of</a:t>
            </a:r>
            <a:r>
              <a:rPr lang="cs-CZ" dirty="0" smtClean="0">
                <a:solidFill>
                  <a:srgbClr val="FFFFFF"/>
                </a:solidFill>
              </a:rPr>
              <a:t> 25 ml	</a:t>
            </a:r>
            <a:endParaRPr lang="cs-CZ" dirty="0" smtClean="0">
              <a:solidFill>
                <a:srgbClr val="FFFF00"/>
              </a:solidFill>
            </a:endParaRPr>
          </a:p>
          <a:p>
            <a:pPr lvl="1" eaLnBrk="1" hangingPunct="1">
              <a:buClr>
                <a:srgbClr val="FFFFFF"/>
              </a:buClr>
              <a:defRPr/>
            </a:pPr>
            <a:r>
              <a:rPr lang="cs-CZ" dirty="0" smtClean="0"/>
              <a:t>t</a:t>
            </a:r>
            <a:r>
              <a:rPr lang="en-US" dirty="0" smtClean="0"/>
              <a:t>hen the bladder was filled until uninhibited detrusor contraction has been occurred</a:t>
            </a:r>
            <a:endParaRPr lang="cs-CZ" dirty="0" smtClean="0"/>
          </a:p>
          <a:p>
            <a:pPr lvl="1" eaLnBrk="1" hangingPunct="1">
              <a:buClr>
                <a:srgbClr val="FFFFFF"/>
              </a:buClr>
              <a:defRPr/>
            </a:pPr>
            <a:r>
              <a:rPr lang="en-US" dirty="0" smtClean="0"/>
              <a:t>this procedure repeated 3x</a:t>
            </a:r>
          </a:p>
          <a:p>
            <a:pPr lvl="1" eaLnBrk="1" hangingPunct="1">
              <a:buClr>
                <a:srgbClr val="FFFFFF"/>
              </a:buClr>
              <a:buNone/>
              <a:defRPr/>
            </a:pPr>
            <a:endParaRPr lang="cs-CZ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ovéPole 50"/>
          <p:cNvSpPr txBox="1"/>
          <p:nvPr/>
        </p:nvSpPr>
        <p:spPr>
          <a:xfrm>
            <a:off x="334247" y="1183202"/>
            <a:ext cx="8430513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Cyclic bladder filling and </a:t>
            </a: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withdrawing scheme</a:t>
            </a: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0114" name="Rectangle 2"/>
          <p:cNvSpPr>
            <a:spLocks noChangeArrowheads="1"/>
          </p:cNvSpPr>
          <p:nvPr/>
        </p:nvSpPr>
        <p:spPr bwMode="auto">
          <a:xfrm>
            <a:off x="0" y="346075"/>
            <a:ext cx="91440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buClr>
                <a:schemeClr val="tx1"/>
              </a:buClr>
              <a:defRPr/>
            </a:pPr>
            <a:r>
              <a:rPr lang="en-US" sz="4000" b="1" dirty="0" smtClean="0">
                <a:solidFill>
                  <a:srgbClr val="FFFF00"/>
                </a:solidFill>
              </a:rPr>
              <a:t>Methods: </a:t>
            </a:r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urinary </a:t>
            </a:r>
            <a:r>
              <a:rPr lang="en-US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tract </a:t>
            </a:r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interventions</a:t>
            </a:r>
            <a:endParaRPr lang="cs-CZ" sz="3200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026" name="Picture 2" descr="uro_parapl_fig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7729" y="2215166"/>
            <a:ext cx="8338915" cy="2588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444596" y="834816"/>
            <a:ext cx="8197850" cy="3164308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1120871" y="1047540"/>
            <a:ext cx="4060825" cy="2663825"/>
          </a:xfrm>
          <a:prstGeom prst="rect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4892771" y="1474577"/>
            <a:ext cx="482600" cy="2127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1605058" y="1687302"/>
            <a:ext cx="1836738" cy="138588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11" name="Obdélník 10"/>
          <p:cNvSpPr/>
          <p:nvPr/>
        </p:nvSpPr>
        <p:spPr>
          <a:xfrm>
            <a:off x="1605058" y="2114340"/>
            <a:ext cx="1836738" cy="54451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2" name="Obdélník 11"/>
          <p:cNvSpPr/>
          <p:nvPr/>
        </p:nvSpPr>
        <p:spPr>
          <a:xfrm>
            <a:off x="3441796" y="2220702"/>
            <a:ext cx="1052512" cy="33178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3" name="Elipsa 12"/>
          <p:cNvSpPr/>
          <p:nvPr/>
        </p:nvSpPr>
        <p:spPr>
          <a:xfrm>
            <a:off x="2378171" y="2220702"/>
            <a:ext cx="290512" cy="31908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3321" name="TextovéPole 13"/>
          <p:cNvSpPr txBox="1">
            <a:spLocks noChangeArrowheads="1"/>
          </p:cNvSpPr>
          <p:nvPr/>
        </p:nvSpPr>
        <p:spPr bwMode="auto">
          <a:xfrm>
            <a:off x="1217708" y="1153902"/>
            <a:ext cx="1079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bg2"/>
                </a:solidFill>
              </a:rPr>
              <a:t>magnet room</a:t>
            </a:r>
            <a:endParaRPr lang="cs-CZ" sz="1200">
              <a:solidFill>
                <a:schemeClr val="bg2"/>
              </a:solidFill>
            </a:endParaRPr>
          </a:p>
        </p:txBody>
      </p:sp>
      <p:sp>
        <p:nvSpPr>
          <p:cNvPr id="13322" name="TextovéPole 14"/>
          <p:cNvSpPr txBox="1">
            <a:spLocks noChangeArrowheads="1"/>
          </p:cNvSpPr>
          <p:nvPr/>
        </p:nvSpPr>
        <p:spPr bwMode="auto">
          <a:xfrm>
            <a:off x="1990821" y="1687302"/>
            <a:ext cx="774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400"/>
              <a:t>magnet</a:t>
            </a:r>
          </a:p>
        </p:txBody>
      </p:sp>
      <p:sp>
        <p:nvSpPr>
          <p:cNvPr id="13323" name="TextovéPole 15"/>
          <p:cNvSpPr txBox="1">
            <a:spLocks noChangeArrowheads="1"/>
          </p:cNvSpPr>
          <p:nvPr/>
        </p:nvSpPr>
        <p:spPr bwMode="auto">
          <a:xfrm>
            <a:off x="5869083" y="2423902"/>
            <a:ext cx="2305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P</a:t>
            </a:r>
            <a:r>
              <a:rPr lang="cs-CZ">
                <a:solidFill>
                  <a:schemeClr val="bg2"/>
                </a:solidFill>
              </a:rPr>
              <a:t> – </a:t>
            </a:r>
            <a:r>
              <a:rPr lang="en-US">
                <a:solidFill>
                  <a:schemeClr val="bg2"/>
                </a:solidFill>
              </a:rPr>
              <a:t>pressure monitor</a:t>
            </a:r>
            <a:endParaRPr lang="cs-CZ">
              <a:solidFill>
                <a:schemeClr val="bg2"/>
              </a:solidFill>
            </a:endParaRPr>
          </a:p>
        </p:txBody>
      </p:sp>
      <p:sp>
        <p:nvSpPr>
          <p:cNvPr id="13324" name="TextovéPole 16"/>
          <p:cNvSpPr txBox="1">
            <a:spLocks noChangeArrowheads="1"/>
          </p:cNvSpPr>
          <p:nvPr/>
        </p:nvSpPr>
        <p:spPr bwMode="auto">
          <a:xfrm>
            <a:off x="5869083" y="2823952"/>
            <a:ext cx="173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F</a:t>
            </a:r>
            <a:r>
              <a:rPr lang="cs-CZ">
                <a:solidFill>
                  <a:srgbClr val="FF0000"/>
                </a:solidFill>
              </a:rPr>
              <a:t> – </a:t>
            </a:r>
            <a:r>
              <a:rPr lang="en-US">
                <a:solidFill>
                  <a:srgbClr val="FF0000"/>
                </a:solidFill>
              </a:rPr>
              <a:t>filling pump</a:t>
            </a:r>
            <a:endParaRPr lang="cs-CZ">
              <a:solidFill>
                <a:srgbClr val="FF0000"/>
              </a:solidFill>
            </a:endParaRPr>
          </a:p>
        </p:txBody>
      </p:sp>
      <p:sp>
        <p:nvSpPr>
          <p:cNvPr id="13325" name="TextovéPole 17"/>
          <p:cNvSpPr txBox="1">
            <a:spLocks noChangeArrowheads="1"/>
          </p:cNvSpPr>
          <p:nvPr/>
        </p:nvSpPr>
        <p:spPr bwMode="auto">
          <a:xfrm>
            <a:off x="5857971" y="3327190"/>
            <a:ext cx="1949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rgbClr val="002060"/>
                </a:solidFill>
              </a:rPr>
              <a:t>D– data</a:t>
            </a:r>
            <a:r>
              <a:rPr lang="en-US">
                <a:solidFill>
                  <a:srgbClr val="002060"/>
                </a:solidFill>
              </a:rPr>
              <a:t>-</a:t>
            </a:r>
            <a:r>
              <a:rPr lang="cs-CZ">
                <a:solidFill>
                  <a:srgbClr val="002060"/>
                </a:solidFill>
              </a:rPr>
              <a:t>proje</a:t>
            </a:r>
            <a:r>
              <a:rPr lang="en-US">
                <a:solidFill>
                  <a:srgbClr val="002060"/>
                </a:solidFill>
              </a:rPr>
              <a:t>c</a:t>
            </a:r>
            <a:r>
              <a:rPr lang="cs-CZ">
                <a:solidFill>
                  <a:srgbClr val="002060"/>
                </a:solidFill>
              </a:rPr>
              <a:t>tor</a:t>
            </a:r>
          </a:p>
        </p:txBody>
      </p:sp>
      <p:sp>
        <p:nvSpPr>
          <p:cNvPr id="22" name="Obdélník 21"/>
          <p:cNvSpPr/>
          <p:nvPr/>
        </p:nvSpPr>
        <p:spPr>
          <a:xfrm>
            <a:off x="2668683" y="2327065"/>
            <a:ext cx="193675" cy="10636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3" name="Obdélník 22"/>
          <p:cNvSpPr/>
          <p:nvPr/>
        </p:nvSpPr>
        <p:spPr>
          <a:xfrm>
            <a:off x="2862358" y="2220702"/>
            <a:ext cx="579438" cy="31908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4" name="Obdélník 23"/>
          <p:cNvSpPr/>
          <p:nvPr/>
        </p:nvSpPr>
        <p:spPr>
          <a:xfrm>
            <a:off x="3462433" y="2220702"/>
            <a:ext cx="655638" cy="1016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5" name="Obdélník 24"/>
          <p:cNvSpPr/>
          <p:nvPr/>
        </p:nvSpPr>
        <p:spPr>
          <a:xfrm>
            <a:off x="3441796" y="2433427"/>
            <a:ext cx="655637" cy="1016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6" name="Volný tvar 25"/>
          <p:cNvSpPr/>
          <p:nvPr/>
        </p:nvSpPr>
        <p:spPr>
          <a:xfrm>
            <a:off x="3332258" y="1442827"/>
            <a:ext cx="2509838" cy="995363"/>
          </a:xfrm>
          <a:custGeom>
            <a:avLst/>
            <a:gdLst>
              <a:gd name="connsiteX0" fmla="*/ 97124 w 1870168"/>
              <a:gd name="connsiteY0" fmla="*/ 606094 h 673001"/>
              <a:gd name="connsiteX1" fmla="*/ 308997 w 1870168"/>
              <a:gd name="connsiteY1" fmla="*/ 628396 h 673001"/>
              <a:gd name="connsiteX2" fmla="*/ 331300 w 1870168"/>
              <a:gd name="connsiteY2" fmla="*/ 650698 h 673001"/>
              <a:gd name="connsiteX3" fmla="*/ 431661 w 1870168"/>
              <a:gd name="connsiteY3" fmla="*/ 661850 h 673001"/>
              <a:gd name="connsiteX4" fmla="*/ 520870 w 1870168"/>
              <a:gd name="connsiteY4" fmla="*/ 673001 h 673001"/>
              <a:gd name="connsiteX5" fmla="*/ 665836 w 1870168"/>
              <a:gd name="connsiteY5" fmla="*/ 650698 h 673001"/>
              <a:gd name="connsiteX6" fmla="*/ 732744 w 1870168"/>
              <a:gd name="connsiteY6" fmla="*/ 628396 h 673001"/>
              <a:gd name="connsiteX7" fmla="*/ 755046 w 1870168"/>
              <a:gd name="connsiteY7" fmla="*/ 594942 h 673001"/>
              <a:gd name="connsiteX8" fmla="*/ 788500 w 1870168"/>
              <a:gd name="connsiteY8" fmla="*/ 516884 h 673001"/>
              <a:gd name="connsiteX9" fmla="*/ 821953 w 1870168"/>
              <a:gd name="connsiteY9" fmla="*/ 416523 h 673001"/>
              <a:gd name="connsiteX10" fmla="*/ 833105 w 1870168"/>
              <a:gd name="connsiteY10" fmla="*/ 383069 h 673001"/>
              <a:gd name="connsiteX11" fmla="*/ 855407 w 1870168"/>
              <a:gd name="connsiteY11" fmla="*/ 349616 h 673001"/>
              <a:gd name="connsiteX12" fmla="*/ 900012 w 1870168"/>
              <a:gd name="connsiteY12" fmla="*/ 260406 h 673001"/>
              <a:gd name="connsiteX13" fmla="*/ 944617 w 1870168"/>
              <a:gd name="connsiteY13" fmla="*/ 171196 h 673001"/>
              <a:gd name="connsiteX14" fmla="*/ 1000373 w 1870168"/>
              <a:gd name="connsiteY14" fmla="*/ 160045 h 673001"/>
              <a:gd name="connsiteX15" fmla="*/ 1044978 w 1870168"/>
              <a:gd name="connsiteY15" fmla="*/ 115440 h 673001"/>
              <a:gd name="connsiteX16" fmla="*/ 1390665 w 1870168"/>
              <a:gd name="connsiteY16" fmla="*/ 81986 h 673001"/>
              <a:gd name="connsiteX17" fmla="*/ 1569085 w 1870168"/>
              <a:gd name="connsiteY17" fmla="*/ 70835 h 673001"/>
              <a:gd name="connsiteX18" fmla="*/ 1602539 w 1870168"/>
              <a:gd name="connsiteY18" fmla="*/ 48533 h 673001"/>
              <a:gd name="connsiteX19" fmla="*/ 1870168 w 1870168"/>
              <a:gd name="connsiteY19" fmla="*/ 26230 h 673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70168" h="673001">
                <a:moveTo>
                  <a:pt x="97124" y="606094"/>
                </a:moveTo>
                <a:cubicBezTo>
                  <a:pt x="210553" y="643902"/>
                  <a:pt x="0" y="576898"/>
                  <a:pt x="308997" y="628396"/>
                </a:cubicBezTo>
                <a:cubicBezTo>
                  <a:pt x="319367" y="630124"/>
                  <a:pt x="321157" y="647932"/>
                  <a:pt x="331300" y="650698"/>
                </a:cubicBezTo>
                <a:cubicBezTo>
                  <a:pt x="363774" y="659554"/>
                  <a:pt x="398232" y="657917"/>
                  <a:pt x="431661" y="661850"/>
                </a:cubicBezTo>
                <a:lnTo>
                  <a:pt x="520870" y="673001"/>
                </a:lnTo>
                <a:cubicBezTo>
                  <a:pt x="569192" y="665567"/>
                  <a:pt x="617994" y="660770"/>
                  <a:pt x="665836" y="650698"/>
                </a:cubicBezTo>
                <a:cubicBezTo>
                  <a:pt x="688841" y="645855"/>
                  <a:pt x="732744" y="628396"/>
                  <a:pt x="732744" y="628396"/>
                </a:cubicBezTo>
                <a:cubicBezTo>
                  <a:pt x="740178" y="617245"/>
                  <a:pt x="750340" y="607491"/>
                  <a:pt x="755046" y="594942"/>
                </a:cubicBezTo>
                <a:cubicBezTo>
                  <a:pt x="786756" y="510380"/>
                  <a:pt x="742534" y="562848"/>
                  <a:pt x="788500" y="516884"/>
                </a:cubicBezTo>
                <a:lnTo>
                  <a:pt x="821953" y="416523"/>
                </a:lnTo>
                <a:cubicBezTo>
                  <a:pt x="825670" y="405372"/>
                  <a:pt x="826585" y="392849"/>
                  <a:pt x="833105" y="383069"/>
                </a:cubicBezTo>
                <a:lnTo>
                  <a:pt x="855407" y="349616"/>
                </a:lnTo>
                <a:cubicBezTo>
                  <a:pt x="881034" y="272734"/>
                  <a:pt x="861085" y="299331"/>
                  <a:pt x="900012" y="260406"/>
                </a:cubicBezTo>
                <a:cubicBezTo>
                  <a:pt x="906298" y="241549"/>
                  <a:pt x="914340" y="184172"/>
                  <a:pt x="944617" y="171196"/>
                </a:cubicBezTo>
                <a:cubicBezTo>
                  <a:pt x="962038" y="163730"/>
                  <a:pt x="981788" y="163762"/>
                  <a:pt x="1000373" y="160045"/>
                </a:cubicBezTo>
                <a:cubicBezTo>
                  <a:pt x="1015241" y="145177"/>
                  <a:pt x="1025030" y="122089"/>
                  <a:pt x="1044978" y="115440"/>
                </a:cubicBezTo>
                <a:cubicBezTo>
                  <a:pt x="1202471" y="62941"/>
                  <a:pt x="1079068" y="97186"/>
                  <a:pt x="1390665" y="81986"/>
                </a:cubicBezTo>
                <a:cubicBezTo>
                  <a:pt x="1450184" y="79083"/>
                  <a:pt x="1509612" y="74552"/>
                  <a:pt x="1569085" y="70835"/>
                </a:cubicBezTo>
                <a:cubicBezTo>
                  <a:pt x="1580236" y="63401"/>
                  <a:pt x="1590552" y="54527"/>
                  <a:pt x="1602539" y="48533"/>
                </a:cubicBezTo>
                <a:cubicBezTo>
                  <a:pt x="1699605" y="0"/>
                  <a:pt x="1723883" y="26230"/>
                  <a:pt x="1870168" y="2623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7" name="Volný tvar 26"/>
          <p:cNvSpPr/>
          <p:nvPr/>
        </p:nvSpPr>
        <p:spPr>
          <a:xfrm>
            <a:off x="3337021" y="1584115"/>
            <a:ext cx="2797175" cy="849312"/>
          </a:xfrm>
          <a:custGeom>
            <a:avLst/>
            <a:gdLst>
              <a:gd name="connsiteX0" fmla="*/ 19938 w 2082914"/>
              <a:gd name="connsiteY0" fmla="*/ 631227 h 675832"/>
              <a:gd name="connsiteX1" fmla="*/ 97997 w 2082914"/>
              <a:gd name="connsiteY1" fmla="*/ 653530 h 675832"/>
              <a:gd name="connsiteX2" fmla="*/ 131450 w 2082914"/>
              <a:gd name="connsiteY2" fmla="*/ 664681 h 675832"/>
              <a:gd name="connsiteX3" fmla="*/ 220660 w 2082914"/>
              <a:gd name="connsiteY3" fmla="*/ 675832 h 675832"/>
              <a:gd name="connsiteX4" fmla="*/ 231811 w 2082914"/>
              <a:gd name="connsiteY4" fmla="*/ 631227 h 675832"/>
              <a:gd name="connsiteX5" fmla="*/ 287567 w 2082914"/>
              <a:gd name="connsiteY5" fmla="*/ 608925 h 675832"/>
              <a:gd name="connsiteX6" fmla="*/ 343324 w 2082914"/>
              <a:gd name="connsiteY6" fmla="*/ 575471 h 675832"/>
              <a:gd name="connsiteX7" fmla="*/ 387928 w 2082914"/>
              <a:gd name="connsiteY7" fmla="*/ 519715 h 675832"/>
              <a:gd name="connsiteX8" fmla="*/ 410231 w 2082914"/>
              <a:gd name="connsiteY8" fmla="*/ 497413 h 675832"/>
              <a:gd name="connsiteX9" fmla="*/ 477138 w 2082914"/>
              <a:gd name="connsiteY9" fmla="*/ 475110 h 675832"/>
              <a:gd name="connsiteX10" fmla="*/ 499441 w 2082914"/>
              <a:gd name="connsiteY10" fmla="*/ 452808 h 675832"/>
              <a:gd name="connsiteX11" fmla="*/ 577499 w 2082914"/>
              <a:gd name="connsiteY11" fmla="*/ 419354 h 675832"/>
              <a:gd name="connsiteX12" fmla="*/ 588650 w 2082914"/>
              <a:gd name="connsiteY12" fmla="*/ 385901 h 675832"/>
              <a:gd name="connsiteX13" fmla="*/ 610953 w 2082914"/>
              <a:gd name="connsiteY13" fmla="*/ 363598 h 675832"/>
              <a:gd name="connsiteX14" fmla="*/ 633255 w 2082914"/>
              <a:gd name="connsiteY14" fmla="*/ 330145 h 675832"/>
              <a:gd name="connsiteX15" fmla="*/ 644406 w 2082914"/>
              <a:gd name="connsiteY15" fmla="*/ 296691 h 675832"/>
              <a:gd name="connsiteX16" fmla="*/ 733616 w 2082914"/>
              <a:gd name="connsiteY16" fmla="*/ 229784 h 675832"/>
              <a:gd name="connsiteX17" fmla="*/ 789372 w 2082914"/>
              <a:gd name="connsiteY17" fmla="*/ 185179 h 675832"/>
              <a:gd name="connsiteX18" fmla="*/ 811675 w 2082914"/>
              <a:gd name="connsiteY18" fmla="*/ 162876 h 675832"/>
              <a:gd name="connsiteX19" fmla="*/ 833977 w 2082914"/>
              <a:gd name="connsiteY19" fmla="*/ 129423 h 675832"/>
              <a:gd name="connsiteX20" fmla="*/ 912036 w 2082914"/>
              <a:gd name="connsiteY20" fmla="*/ 107120 h 675832"/>
              <a:gd name="connsiteX21" fmla="*/ 1012397 w 2082914"/>
              <a:gd name="connsiteY21" fmla="*/ 62515 h 675832"/>
              <a:gd name="connsiteX22" fmla="*/ 1068153 w 2082914"/>
              <a:gd name="connsiteY22" fmla="*/ 40213 h 675832"/>
              <a:gd name="connsiteX23" fmla="*/ 1224270 w 2082914"/>
              <a:gd name="connsiteY23" fmla="*/ 29062 h 675832"/>
              <a:gd name="connsiteX24" fmla="*/ 1257724 w 2082914"/>
              <a:gd name="connsiteY24" fmla="*/ 17910 h 675832"/>
              <a:gd name="connsiteX25" fmla="*/ 1514202 w 2082914"/>
              <a:gd name="connsiteY25" fmla="*/ 17910 h 675832"/>
              <a:gd name="connsiteX26" fmla="*/ 1569958 w 2082914"/>
              <a:gd name="connsiteY26" fmla="*/ 29062 h 675832"/>
              <a:gd name="connsiteX27" fmla="*/ 1581109 w 2082914"/>
              <a:gd name="connsiteY27" fmla="*/ 62515 h 675832"/>
              <a:gd name="connsiteX28" fmla="*/ 1603411 w 2082914"/>
              <a:gd name="connsiteY28" fmla="*/ 84818 h 675832"/>
              <a:gd name="connsiteX29" fmla="*/ 1614563 w 2082914"/>
              <a:gd name="connsiteY29" fmla="*/ 118271 h 675832"/>
              <a:gd name="connsiteX30" fmla="*/ 1681470 w 2082914"/>
              <a:gd name="connsiteY30" fmla="*/ 162876 h 675832"/>
              <a:gd name="connsiteX31" fmla="*/ 1703772 w 2082914"/>
              <a:gd name="connsiteY31" fmla="*/ 185179 h 675832"/>
              <a:gd name="connsiteX32" fmla="*/ 1781831 w 2082914"/>
              <a:gd name="connsiteY32" fmla="*/ 207481 h 675832"/>
              <a:gd name="connsiteX33" fmla="*/ 1859889 w 2082914"/>
              <a:gd name="connsiteY33" fmla="*/ 229784 h 675832"/>
              <a:gd name="connsiteX34" fmla="*/ 1882192 w 2082914"/>
              <a:gd name="connsiteY34" fmla="*/ 252086 h 675832"/>
              <a:gd name="connsiteX35" fmla="*/ 1904494 w 2082914"/>
              <a:gd name="connsiteY35" fmla="*/ 285540 h 675832"/>
              <a:gd name="connsiteX36" fmla="*/ 1937948 w 2082914"/>
              <a:gd name="connsiteY36" fmla="*/ 296691 h 675832"/>
              <a:gd name="connsiteX37" fmla="*/ 2082914 w 2082914"/>
              <a:gd name="connsiteY37" fmla="*/ 296691 h 675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082914" h="675832">
                <a:moveTo>
                  <a:pt x="19938" y="631227"/>
                </a:moveTo>
                <a:cubicBezTo>
                  <a:pt x="100135" y="657961"/>
                  <a:pt x="0" y="625531"/>
                  <a:pt x="97997" y="653530"/>
                </a:cubicBezTo>
                <a:cubicBezTo>
                  <a:pt x="109299" y="656759"/>
                  <a:pt x="119885" y="662578"/>
                  <a:pt x="131450" y="664681"/>
                </a:cubicBezTo>
                <a:cubicBezTo>
                  <a:pt x="160935" y="670042"/>
                  <a:pt x="190923" y="672115"/>
                  <a:pt x="220660" y="675832"/>
                </a:cubicBezTo>
                <a:cubicBezTo>
                  <a:pt x="224377" y="660964"/>
                  <a:pt x="220974" y="642064"/>
                  <a:pt x="231811" y="631227"/>
                </a:cubicBezTo>
                <a:cubicBezTo>
                  <a:pt x="245965" y="617073"/>
                  <a:pt x="270187" y="618856"/>
                  <a:pt x="287567" y="608925"/>
                </a:cubicBezTo>
                <a:cubicBezTo>
                  <a:pt x="373293" y="559940"/>
                  <a:pt x="238279" y="610488"/>
                  <a:pt x="343324" y="575471"/>
                </a:cubicBezTo>
                <a:cubicBezTo>
                  <a:pt x="361011" y="522411"/>
                  <a:pt x="342075" y="556397"/>
                  <a:pt x="387928" y="519715"/>
                </a:cubicBezTo>
                <a:cubicBezTo>
                  <a:pt x="396138" y="513147"/>
                  <a:pt x="400827" y="502115"/>
                  <a:pt x="410231" y="497413"/>
                </a:cubicBezTo>
                <a:cubicBezTo>
                  <a:pt x="431258" y="486900"/>
                  <a:pt x="477138" y="475110"/>
                  <a:pt x="477138" y="475110"/>
                </a:cubicBezTo>
                <a:cubicBezTo>
                  <a:pt x="484572" y="467676"/>
                  <a:pt x="490693" y="458640"/>
                  <a:pt x="499441" y="452808"/>
                </a:cubicBezTo>
                <a:cubicBezTo>
                  <a:pt x="527004" y="434433"/>
                  <a:pt x="547759" y="429267"/>
                  <a:pt x="577499" y="419354"/>
                </a:cubicBezTo>
                <a:cubicBezTo>
                  <a:pt x="581216" y="408203"/>
                  <a:pt x="582602" y="395980"/>
                  <a:pt x="588650" y="385901"/>
                </a:cubicBezTo>
                <a:cubicBezTo>
                  <a:pt x="594059" y="376886"/>
                  <a:pt x="604385" y="371808"/>
                  <a:pt x="610953" y="363598"/>
                </a:cubicBezTo>
                <a:cubicBezTo>
                  <a:pt x="619325" y="353133"/>
                  <a:pt x="625821" y="341296"/>
                  <a:pt x="633255" y="330145"/>
                </a:cubicBezTo>
                <a:cubicBezTo>
                  <a:pt x="636972" y="318994"/>
                  <a:pt x="638358" y="306770"/>
                  <a:pt x="644406" y="296691"/>
                </a:cubicBezTo>
                <a:cubicBezTo>
                  <a:pt x="659244" y="271961"/>
                  <a:pt x="725313" y="238087"/>
                  <a:pt x="733616" y="229784"/>
                </a:cubicBezTo>
                <a:cubicBezTo>
                  <a:pt x="787468" y="175932"/>
                  <a:pt x="719036" y="241448"/>
                  <a:pt x="789372" y="185179"/>
                </a:cubicBezTo>
                <a:cubicBezTo>
                  <a:pt x="797582" y="178611"/>
                  <a:pt x="805107" y="171086"/>
                  <a:pt x="811675" y="162876"/>
                </a:cubicBezTo>
                <a:cubicBezTo>
                  <a:pt x="820047" y="152411"/>
                  <a:pt x="823512" y="137795"/>
                  <a:pt x="833977" y="129423"/>
                </a:cubicBezTo>
                <a:cubicBezTo>
                  <a:pt x="841251" y="123604"/>
                  <a:pt x="909118" y="107849"/>
                  <a:pt x="912036" y="107120"/>
                </a:cubicBezTo>
                <a:cubicBezTo>
                  <a:pt x="976395" y="64214"/>
                  <a:pt x="912874" y="102324"/>
                  <a:pt x="1012397" y="62515"/>
                </a:cubicBezTo>
                <a:cubicBezTo>
                  <a:pt x="1030982" y="55081"/>
                  <a:pt x="1048381" y="43335"/>
                  <a:pt x="1068153" y="40213"/>
                </a:cubicBezTo>
                <a:cubicBezTo>
                  <a:pt x="1119686" y="32076"/>
                  <a:pt x="1172231" y="32779"/>
                  <a:pt x="1224270" y="29062"/>
                </a:cubicBezTo>
                <a:cubicBezTo>
                  <a:pt x="1235421" y="25345"/>
                  <a:pt x="1246060" y="19368"/>
                  <a:pt x="1257724" y="17910"/>
                </a:cubicBezTo>
                <a:cubicBezTo>
                  <a:pt x="1400998" y="0"/>
                  <a:pt x="1384478" y="4938"/>
                  <a:pt x="1514202" y="17910"/>
                </a:cubicBezTo>
                <a:cubicBezTo>
                  <a:pt x="1532787" y="21627"/>
                  <a:pt x="1554188" y="18548"/>
                  <a:pt x="1569958" y="29062"/>
                </a:cubicBezTo>
                <a:cubicBezTo>
                  <a:pt x="1579738" y="35582"/>
                  <a:pt x="1575062" y="52436"/>
                  <a:pt x="1581109" y="62515"/>
                </a:cubicBezTo>
                <a:cubicBezTo>
                  <a:pt x="1586518" y="71530"/>
                  <a:pt x="1595977" y="77384"/>
                  <a:pt x="1603411" y="84818"/>
                </a:cubicBezTo>
                <a:cubicBezTo>
                  <a:pt x="1607128" y="95969"/>
                  <a:pt x="1608515" y="108192"/>
                  <a:pt x="1614563" y="118271"/>
                </a:cubicBezTo>
                <a:cubicBezTo>
                  <a:pt x="1629160" y="142599"/>
                  <a:pt x="1658228" y="151256"/>
                  <a:pt x="1681470" y="162876"/>
                </a:cubicBezTo>
                <a:cubicBezTo>
                  <a:pt x="1688904" y="170310"/>
                  <a:pt x="1694757" y="179770"/>
                  <a:pt x="1703772" y="185179"/>
                </a:cubicBezTo>
                <a:cubicBezTo>
                  <a:pt x="1715924" y="192470"/>
                  <a:pt x="1772554" y="204830"/>
                  <a:pt x="1781831" y="207481"/>
                </a:cubicBezTo>
                <a:cubicBezTo>
                  <a:pt x="1893855" y="239487"/>
                  <a:pt x="1720392" y="194907"/>
                  <a:pt x="1859889" y="229784"/>
                </a:cubicBezTo>
                <a:cubicBezTo>
                  <a:pt x="1867323" y="237218"/>
                  <a:pt x="1875624" y="243876"/>
                  <a:pt x="1882192" y="252086"/>
                </a:cubicBezTo>
                <a:cubicBezTo>
                  <a:pt x="1890564" y="262551"/>
                  <a:pt x="1894029" y="277168"/>
                  <a:pt x="1904494" y="285540"/>
                </a:cubicBezTo>
                <a:cubicBezTo>
                  <a:pt x="1913673" y="292883"/>
                  <a:pt x="1926216" y="295958"/>
                  <a:pt x="1937948" y="296691"/>
                </a:cubicBezTo>
                <a:cubicBezTo>
                  <a:pt x="1986176" y="299705"/>
                  <a:pt x="2034592" y="296691"/>
                  <a:pt x="2082914" y="296691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8" name="Obdélník 27"/>
          <p:cNvSpPr/>
          <p:nvPr/>
        </p:nvSpPr>
        <p:spPr>
          <a:xfrm>
            <a:off x="6051646" y="1793665"/>
            <a:ext cx="677862" cy="42703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>
                <a:solidFill>
                  <a:srgbClr val="FFFFFF"/>
                </a:solidFill>
              </a:rPr>
              <a:t>F</a:t>
            </a:r>
            <a:endParaRPr lang="cs-CZ">
              <a:solidFill>
                <a:srgbClr val="FFFFFF"/>
              </a:solidFill>
            </a:endParaRPr>
          </a:p>
        </p:txBody>
      </p:sp>
      <p:sp>
        <p:nvSpPr>
          <p:cNvPr id="29" name="Obdélník 28"/>
          <p:cNvSpPr/>
          <p:nvPr/>
        </p:nvSpPr>
        <p:spPr>
          <a:xfrm>
            <a:off x="5859558" y="1261852"/>
            <a:ext cx="869950" cy="425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>
                <a:solidFill>
                  <a:srgbClr val="FFFFFF"/>
                </a:solidFill>
              </a:rPr>
              <a:t>P</a:t>
            </a:r>
            <a:endParaRPr lang="cs-CZ">
              <a:solidFill>
                <a:srgbClr val="FFFFFF"/>
              </a:solidFill>
            </a:endParaRPr>
          </a:p>
        </p:txBody>
      </p:sp>
      <p:sp>
        <p:nvSpPr>
          <p:cNvPr id="30" name="Obdélník 29"/>
          <p:cNvSpPr/>
          <p:nvPr/>
        </p:nvSpPr>
        <p:spPr>
          <a:xfrm>
            <a:off x="5735733" y="1068177"/>
            <a:ext cx="1169988" cy="12477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3338" name="TextovéPole 30"/>
          <p:cNvSpPr txBox="1">
            <a:spLocks noChangeArrowheads="1"/>
          </p:cNvSpPr>
          <p:nvPr/>
        </p:nvSpPr>
        <p:spPr bwMode="auto">
          <a:xfrm>
            <a:off x="6835967" y="1232646"/>
            <a:ext cx="149271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chemeClr val="bg2"/>
                </a:solidFill>
              </a:rPr>
              <a:t>MMS </a:t>
            </a:r>
          </a:p>
          <a:p>
            <a:r>
              <a:rPr lang="cs-CZ" b="1" dirty="0" err="1" smtClean="0">
                <a:solidFill>
                  <a:schemeClr val="bg2"/>
                </a:solidFill>
              </a:rPr>
              <a:t>urodynamic</a:t>
            </a:r>
            <a:endParaRPr lang="cs-CZ" b="1" dirty="0" smtClean="0">
              <a:solidFill>
                <a:schemeClr val="bg2"/>
              </a:solidFill>
            </a:endParaRPr>
          </a:p>
          <a:p>
            <a:r>
              <a:rPr lang="cs-CZ" b="1" dirty="0" err="1" smtClean="0">
                <a:solidFill>
                  <a:schemeClr val="bg2"/>
                </a:solidFill>
              </a:rPr>
              <a:t>system</a:t>
            </a:r>
            <a:endParaRPr lang="cs-CZ" b="1" dirty="0">
              <a:solidFill>
                <a:schemeClr val="bg2"/>
              </a:solidFill>
            </a:endParaRPr>
          </a:p>
        </p:txBody>
      </p:sp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8942" y="169136"/>
            <a:ext cx="8643938" cy="6365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000" b="1" dirty="0" smtClean="0">
                <a:solidFill>
                  <a:srgbClr val="FFFF00"/>
                </a:solidFill>
              </a:rPr>
              <a:t>Methods: </a:t>
            </a:r>
            <a:r>
              <a:rPr lang="en-US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fMRI</a:t>
            </a:r>
            <a:r>
              <a:rPr 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experiment</a:t>
            </a:r>
            <a:endParaRPr lang="en-US" dirty="0" smtClean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" name="Zástupný symbol pro obsah 2"/>
          <p:cNvSpPr>
            <a:spLocks noGrp="1"/>
          </p:cNvSpPr>
          <p:nvPr>
            <p:ph idx="1"/>
          </p:nvPr>
        </p:nvSpPr>
        <p:spPr>
          <a:xfrm>
            <a:off x="0" y="4151218"/>
            <a:ext cx="9144000" cy="2706782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MR system: </a:t>
            </a:r>
            <a:r>
              <a:rPr lang="cs-CZ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Siemens Trio </a:t>
            </a:r>
            <a:r>
              <a:rPr lang="cs-CZ" sz="320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Tim</a:t>
            </a:r>
            <a:r>
              <a:rPr lang="cs-CZ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3T</a:t>
            </a:r>
          </a:p>
          <a:p>
            <a:pPr eaLnBrk="1" hangingPunct="1">
              <a:defRPr/>
            </a:pPr>
            <a:endParaRPr lang="cs-CZ" sz="10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Sequence: </a:t>
            </a:r>
            <a:r>
              <a:rPr lang="en-US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GRE EPI</a:t>
            </a:r>
          </a:p>
          <a:p>
            <a:pPr lvl="4" eaLnBrk="1" hangingPunct="1">
              <a:defRPr/>
            </a:pPr>
            <a:r>
              <a:rPr lang="cs-CZ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TE 30 </a:t>
            </a:r>
            <a:r>
              <a:rPr lang="cs-CZ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ms</a:t>
            </a:r>
            <a:r>
              <a:rPr lang="cs-CZ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cs-CZ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 3 s</a:t>
            </a:r>
            <a:r>
              <a:rPr lang="cs-CZ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BW 1594 Hz/</a:t>
            </a:r>
            <a:r>
              <a:rPr lang="cs-CZ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px</a:t>
            </a:r>
            <a:r>
              <a:rPr lang="cs-CZ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PAT 2 </a:t>
            </a:r>
          </a:p>
          <a:p>
            <a:pPr lvl="4" eaLnBrk="1" hangingPunct="1">
              <a:defRPr/>
            </a:pPr>
            <a:r>
              <a:rPr lang="cs-CZ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45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slices</a:t>
            </a:r>
            <a:r>
              <a:rPr lang="cs-CZ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voxel</a:t>
            </a:r>
            <a:r>
              <a:rPr lang="cs-CZ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3 x 3 x 3 mm</a:t>
            </a:r>
            <a:r>
              <a:rPr lang="cs-CZ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MA 64 x 64</a:t>
            </a:r>
            <a:endParaRPr lang="en-U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4"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900 dynamics, acquisition time 45 min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92088" y="315913"/>
            <a:ext cx="8643937" cy="636587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000" b="1" dirty="0" smtClean="0">
                <a:solidFill>
                  <a:srgbClr val="FFFF00"/>
                </a:solidFill>
              </a:rPr>
              <a:t>Methods: </a:t>
            </a:r>
            <a:r>
              <a:rPr lang="en-US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evaluation</a:t>
            </a:r>
            <a:endParaRPr lang="en-US" dirty="0" smtClean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49334" y="955560"/>
            <a:ext cx="8729414" cy="5654560"/>
          </a:xfrm>
        </p:spPr>
        <p:txBody>
          <a:bodyPr/>
          <a:lstStyle/>
          <a:p>
            <a:pPr eaLnBrk="1" hangingPunct="1">
              <a:defRPr/>
            </a:pPr>
            <a:r>
              <a:rPr lang="cs-CZ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Software: </a:t>
            </a:r>
            <a:r>
              <a:rPr lang="cs-CZ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SPM 8</a:t>
            </a:r>
          </a:p>
          <a:p>
            <a:pPr eaLnBrk="1" hangingPunct="1">
              <a:defRPr/>
            </a:pPr>
            <a:endParaRPr lang="cs-CZ" sz="10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Pre-process (SPM):</a:t>
            </a:r>
            <a:endParaRPr lang="en-U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4"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realignment</a:t>
            </a:r>
          </a:p>
          <a:p>
            <a:pPr lvl="4"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slice timing</a:t>
            </a:r>
          </a:p>
          <a:p>
            <a:pPr lvl="4"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smoothing: 6 x 6 x 6 mm</a:t>
            </a:r>
          </a:p>
          <a:p>
            <a:pPr lvl="4"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normalization</a:t>
            </a:r>
          </a:p>
          <a:p>
            <a:pPr eaLnBrk="1" hangingPunct="1">
              <a:buClr>
                <a:srgbClr val="FFFFFF"/>
              </a:buClr>
              <a:defRPr/>
            </a:pPr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Statistics:</a:t>
            </a:r>
          </a:p>
          <a:p>
            <a:pPr eaLnBrk="1" hangingPunct="1">
              <a:buClr>
                <a:srgbClr val="FFFFFF"/>
              </a:buClr>
              <a:buNone/>
              <a:defRPr/>
            </a:pP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cs-CZ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dirty="0" smtClean="0"/>
              <a:t>All blocks with bladder manipulation including the episode </a:t>
            </a:r>
            <a:endParaRPr lang="cs-CZ" dirty="0" smtClean="0"/>
          </a:p>
          <a:p>
            <a:pPr eaLnBrk="1" hangingPunct="1">
              <a:buClr>
                <a:srgbClr val="FFFFFF"/>
              </a:buClr>
              <a:buNone/>
              <a:defRPr/>
            </a:pPr>
            <a:r>
              <a:rPr lang="cs-CZ" dirty="0" smtClean="0"/>
              <a:t>		</a:t>
            </a:r>
            <a:r>
              <a:rPr lang="en-US" dirty="0" smtClean="0"/>
              <a:t>of detrusor contraction w</a:t>
            </a:r>
            <a:r>
              <a:rPr lang="cs-CZ" dirty="0" err="1" smtClean="0"/>
              <a:t>ere</a:t>
            </a:r>
            <a:r>
              <a:rPr lang="en-US" dirty="0" smtClean="0"/>
              <a:t> defined as one condition</a:t>
            </a:r>
            <a:endParaRPr lang="cs-CZ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buClr>
                <a:srgbClr val="FFFFFF"/>
              </a:buClr>
              <a:buNone/>
              <a:defRPr/>
            </a:pPr>
            <a:r>
              <a:rPr lang="cs-CZ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cs-CZ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Individual</a:t>
            </a:r>
            <a:r>
              <a:rPr lang="cs-CZ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cs-CZ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</a:t>
            </a:r>
            <a:r>
              <a:rPr lang="cs-CZ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g</a:t>
            </a:r>
            <a:r>
              <a:rPr lang="en-US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roup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statistics:   </a:t>
            </a:r>
            <a:endParaRPr lang="cs-CZ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buClr>
                <a:srgbClr val="FFFFFF"/>
              </a:buClr>
              <a:buNone/>
              <a:defRPr/>
            </a:pPr>
            <a:r>
              <a:rPr lang="cs-CZ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</a:t>
            </a: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t-test, p=0.001 uncorrected</a:t>
            </a:r>
            <a:endParaRPr lang="en-US" sz="28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725769" y="0"/>
            <a:ext cx="4430332" cy="830003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Results</a:t>
            </a:r>
            <a:endParaRPr lang="cs-CZ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5596726" y="3807202"/>
            <a:ext cx="3328333" cy="1015663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right triangular part of the inferior frontal </a:t>
            </a:r>
            <a:r>
              <a:rPr lang="en-US" sz="2000" b="1" dirty="0" err="1" smtClean="0"/>
              <a:t>gyrus</a:t>
            </a:r>
            <a:r>
              <a:rPr lang="en-US" sz="2000" b="1" dirty="0" smtClean="0"/>
              <a:t> </a:t>
            </a:r>
            <a:endParaRPr lang="cs-CZ" sz="2000" b="1" dirty="0" smtClean="0"/>
          </a:p>
          <a:p>
            <a:pPr algn="ctr"/>
            <a:r>
              <a:rPr lang="en-GB" sz="2000" b="1" dirty="0" smtClean="0">
                <a:solidFill>
                  <a:srgbClr val="FFFF00"/>
                </a:solidFill>
              </a:rPr>
              <a:t>[5</a:t>
            </a:r>
            <a:r>
              <a:rPr lang="cs-CZ" sz="2000" b="1" dirty="0" smtClean="0">
                <a:solidFill>
                  <a:srgbClr val="FFFF00"/>
                </a:solidFill>
              </a:rPr>
              <a:t>4</a:t>
            </a:r>
            <a:r>
              <a:rPr lang="en-GB" sz="2000" b="1" dirty="0" smtClean="0">
                <a:solidFill>
                  <a:srgbClr val="FFFF00"/>
                </a:solidFill>
              </a:rPr>
              <a:t>,</a:t>
            </a:r>
            <a:r>
              <a:rPr lang="cs-CZ" sz="2000" b="1" dirty="0" smtClean="0">
                <a:solidFill>
                  <a:srgbClr val="FFFF00"/>
                </a:solidFill>
              </a:rPr>
              <a:t> 14</a:t>
            </a:r>
            <a:r>
              <a:rPr lang="en-GB" sz="2000" b="1" dirty="0" smtClean="0">
                <a:solidFill>
                  <a:srgbClr val="FFFF00"/>
                </a:solidFill>
              </a:rPr>
              <a:t>,</a:t>
            </a:r>
            <a:r>
              <a:rPr lang="cs-CZ" sz="2000" b="1" dirty="0" smtClean="0">
                <a:solidFill>
                  <a:srgbClr val="FFFF00"/>
                </a:solidFill>
              </a:rPr>
              <a:t> 8</a:t>
            </a:r>
            <a:r>
              <a:rPr lang="en-GB" sz="2000" b="1" dirty="0" smtClean="0">
                <a:solidFill>
                  <a:srgbClr val="FFFF00"/>
                </a:solidFill>
              </a:rPr>
              <a:t>]</a:t>
            </a:r>
            <a:endParaRPr lang="cs-CZ" sz="2000" b="1" dirty="0">
              <a:solidFill>
                <a:srgbClr val="FFFF00"/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5565226" y="5452981"/>
            <a:ext cx="3280065" cy="70788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Group level, p=0.001 </a:t>
            </a:r>
            <a:r>
              <a:rPr lang="en-US" sz="2000" b="1" dirty="0" err="1" smtClean="0"/>
              <a:t>unc</a:t>
            </a:r>
            <a:r>
              <a:rPr lang="en-US" sz="2000" b="1" dirty="0" smtClean="0"/>
              <a:t>.</a:t>
            </a:r>
            <a:endParaRPr lang="cs-CZ" sz="2000" b="1" dirty="0" smtClean="0"/>
          </a:p>
          <a:p>
            <a:pPr algn="ctr"/>
            <a:r>
              <a:rPr lang="cs-CZ" sz="2000" b="1" dirty="0" smtClean="0"/>
              <a:t>min. 8 </a:t>
            </a:r>
            <a:r>
              <a:rPr lang="cs-CZ" sz="2000" b="1" dirty="0" err="1" smtClean="0"/>
              <a:t>voxels</a:t>
            </a:r>
            <a:endParaRPr lang="en-US" sz="2000" b="1" dirty="0"/>
          </a:p>
        </p:txBody>
      </p:sp>
      <p:pic>
        <p:nvPicPr>
          <p:cNvPr id="2050" name="Picture 2" descr="uro_parapl_fig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213" y="2565473"/>
            <a:ext cx="5249516" cy="4121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Obdélník 17"/>
          <p:cNvSpPr/>
          <p:nvPr/>
        </p:nvSpPr>
        <p:spPr>
          <a:xfrm>
            <a:off x="264806" y="2024669"/>
            <a:ext cx="8248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FFFFFF"/>
              </a:buClr>
              <a:defRPr/>
            </a:pPr>
            <a:r>
              <a:rPr lang="en-US" sz="24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/>
              </a:rPr>
              <a:t>Group statistics of 7 successful </a:t>
            </a:r>
            <a:r>
              <a:rPr lang="en-US" sz="2400" b="1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/>
              </a:rPr>
              <a:t>fMRI</a:t>
            </a:r>
            <a:r>
              <a:rPr lang="en-US" sz="24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Arial"/>
              </a:rPr>
              <a:t> examinations   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386366" y="965916"/>
            <a:ext cx="860524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 7 of 12 our patients we were able get any brain response. </a:t>
            </a:r>
            <a:endParaRPr lang="cs-CZ" sz="2000" dirty="0" smtClean="0"/>
          </a:p>
          <a:p>
            <a:r>
              <a:rPr lang="en-US" sz="2000" dirty="0" smtClean="0"/>
              <a:t>In 5 cases either high level of motion artifacts caused by muscle spasms </a:t>
            </a:r>
            <a:endParaRPr lang="cs-CZ" sz="2000" dirty="0" smtClean="0"/>
          </a:p>
          <a:p>
            <a:r>
              <a:rPr lang="en-US" sz="2000" dirty="0" smtClean="0"/>
              <a:t>or unpredictable bladder reaction did not allow to recognize any activation.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817831" y="5615701"/>
            <a:ext cx="3328333" cy="40011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/>
              <a:t>insula</a:t>
            </a:r>
            <a:endParaRPr lang="en-US" sz="2000" b="1" dirty="0" smtClean="0"/>
          </a:p>
        </p:txBody>
      </p:sp>
      <p:sp>
        <p:nvSpPr>
          <p:cNvPr id="7" name="TextovéPole 6"/>
          <p:cNvSpPr txBox="1"/>
          <p:nvPr/>
        </p:nvSpPr>
        <p:spPr>
          <a:xfrm>
            <a:off x="5191739" y="5626280"/>
            <a:ext cx="3316076" cy="40011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/>
              <a:t>thalamus</a:t>
            </a:r>
            <a:endParaRPr lang="cs-CZ" sz="2000" b="1" dirty="0" smtClean="0"/>
          </a:p>
        </p:txBody>
      </p:sp>
      <p:sp>
        <p:nvSpPr>
          <p:cNvPr id="11" name="TextovéPole 10"/>
          <p:cNvSpPr txBox="1"/>
          <p:nvPr/>
        </p:nvSpPr>
        <p:spPr>
          <a:xfrm>
            <a:off x="5642344" y="305214"/>
            <a:ext cx="3137397" cy="1138773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Group level, </a:t>
            </a:r>
            <a:r>
              <a:rPr lang="en-US" sz="2000" b="1" dirty="0" smtClean="0"/>
              <a:t>p=0.0</a:t>
            </a:r>
            <a:r>
              <a:rPr lang="cs-CZ" sz="2000" b="1" dirty="0" smtClean="0"/>
              <a:t>5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unc</a:t>
            </a:r>
            <a:r>
              <a:rPr lang="cs-CZ" sz="2000" b="1" dirty="0" smtClean="0"/>
              <a:t>.</a:t>
            </a:r>
          </a:p>
          <a:p>
            <a:pPr algn="ctr"/>
            <a:r>
              <a:rPr lang="cs-CZ" sz="2000" b="1" dirty="0" smtClean="0"/>
              <a:t>min</a:t>
            </a:r>
            <a:r>
              <a:rPr lang="en-US" sz="2000" b="1" dirty="0" smtClean="0"/>
              <a:t>.</a:t>
            </a:r>
            <a:r>
              <a:rPr lang="cs-CZ" sz="2000" b="1" dirty="0" smtClean="0"/>
              <a:t> 8 </a:t>
            </a:r>
            <a:r>
              <a:rPr lang="cs-CZ" sz="2000" b="1" dirty="0" err="1" smtClean="0"/>
              <a:t>voxels</a:t>
            </a:r>
            <a:endParaRPr lang="cs-CZ" sz="2000" b="1" dirty="0" smtClean="0"/>
          </a:p>
          <a:p>
            <a:pPr algn="ctr"/>
            <a:r>
              <a:rPr lang="en-US" sz="2800" b="1" dirty="0" smtClean="0">
                <a:solidFill>
                  <a:srgbClr val="FFFF00"/>
                </a:solidFill>
              </a:rPr>
              <a:t>masked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1700011" y="154546"/>
            <a:ext cx="4430332" cy="83000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Results</a:t>
            </a:r>
            <a:endParaRPr kumimoji="0" lang="cs-CZ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3" name="Obrázek 12" descr="insula_mask_subj7_p05unc.bmp"/>
          <p:cNvPicPr>
            <a:picLocks noChangeAspect="1"/>
          </p:cNvPicPr>
          <p:nvPr/>
        </p:nvPicPr>
        <p:blipFill>
          <a:blip r:embed="rId2" cstate="print"/>
          <a:srcRect t="9121" r="22245" b="16770"/>
          <a:stretch>
            <a:fillRect/>
          </a:stretch>
        </p:blipFill>
        <p:spPr>
          <a:xfrm>
            <a:off x="305384" y="1545464"/>
            <a:ext cx="4235480" cy="3926264"/>
          </a:xfrm>
          <a:prstGeom prst="rect">
            <a:avLst/>
          </a:prstGeom>
        </p:spPr>
      </p:pic>
      <p:pic>
        <p:nvPicPr>
          <p:cNvPr id="14" name="Obrázek 13" descr="thalamus_mask_subj7_p05unc.bmp"/>
          <p:cNvPicPr>
            <a:picLocks noChangeAspect="1"/>
          </p:cNvPicPr>
          <p:nvPr/>
        </p:nvPicPr>
        <p:blipFill>
          <a:blip r:embed="rId3" cstate="print"/>
          <a:srcRect t="9202" r="22196" b="16428"/>
          <a:stretch>
            <a:fillRect/>
          </a:stretch>
        </p:blipFill>
        <p:spPr>
          <a:xfrm>
            <a:off x="4585447" y="1545464"/>
            <a:ext cx="4223702" cy="3926639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heme/theme1.xml><?xml version="1.0" encoding="utf-8"?>
<a:theme xmlns:a="http://schemas.openxmlformats.org/drawingml/2006/main" name="Topologie sluchové kortexu">
  <a:themeElements>
    <a:clrScheme name="Motiv sady Office 2">
      <a:dk1>
        <a:srgbClr val="000000"/>
      </a:dk1>
      <a:lt1>
        <a:srgbClr val="FFFFFF"/>
      </a:lt1>
      <a:dk2>
        <a:srgbClr val="003399"/>
      </a:dk2>
      <a:lt2>
        <a:srgbClr val="FFFFFF"/>
      </a:lt2>
      <a:accent1>
        <a:srgbClr val="61C7F2"/>
      </a:accent1>
      <a:accent2>
        <a:srgbClr val="C4B2FF"/>
      </a:accent2>
      <a:accent3>
        <a:srgbClr val="AAADCA"/>
      </a:accent3>
      <a:accent4>
        <a:srgbClr val="DADADA"/>
      </a:accent4>
      <a:accent5>
        <a:srgbClr val="B7E0F7"/>
      </a:accent5>
      <a:accent6>
        <a:srgbClr val="B1A1E7"/>
      </a:accent6>
      <a:hlink>
        <a:srgbClr val="B2CCFF"/>
      </a:hlink>
      <a:folHlink>
        <a:srgbClr val="F7D9FF"/>
      </a:folHlink>
    </a:clrScheme>
    <a:fontScheme name="Motiv sady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tiv sady Office 1">
        <a:dk1>
          <a:srgbClr val="000000"/>
        </a:dk1>
        <a:lt1>
          <a:srgbClr val="FFFFFF"/>
        </a:lt1>
        <a:dk2>
          <a:srgbClr val="003399"/>
        </a:dk2>
        <a:lt2>
          <a:srgbClr val="FFFFFF"/>
        </a:lt2>
        <a:accent1>
          <a:srgbClr val="6D99F2"/>
        </a:accent1>
        <a:accent2>
          <a:srgbClr val="6FB8F7"/>
        </a:accent2>
        <a:accent3>
          <a:srgbClr val="AAADCA"/>
        </a:accent3>
        <a:accent4>
          <a:srgbClr val="DADADA"/>
        </a:accent4>
        <a:accent5>
          <a:srgbClr val="BACAF7"/>
        </a:accent5>
        <a:accent6>
          <a:srgbClr val="64A6E0"/>
        </a:accent6>
        <a:hlink>
          <a:srgbClr val="B2CCFF"/>
        </a:hlink>
        <a:folHlink>
          <a:srgbClr val="B2DB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3399"/>
        </a:dk2>
        <a:lt2>
          <a:srgbClr val="FFFFFF"/>
        </a:lt2>
        <a:accent1>
          <a:srgbClr val="61C7F2"/>
        </a:accent1>
        <a:accent2>
          <a:srgbClr val="C4B2FF"/>
        </a:accent2>
        <a:accent3>
          <a:srgbClr val="AAADCA"/>
        </a:accent3>
        <a:accent4>
          <a:srgbClr val="DADADA"/>
        </a:accent4>
        <a:accent5>
          <a:srgbClr val="B7E0F7"/>
        </a:accent5>
        <a:accent6>
          <a:srgbClr val="B1A1E7"/>
        </a:accent6>
        <a:hlink>
          <a:srgbClr val="B2CCFF"/>
        </a:hlink>
        <a:folHlink>
          <a:srgbClr val="F7D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FF"/>
        </a:lt1>
        <a:dk2>
          <a:srgbClr val="003399"/>
        </a:dk2>
        <a:lt2>
          <a:srgbClr val="FFFFFF"/>
        </a:lt2>
        <a:accent1>
          <a:srgbClr val="F2AE79"/>
        </a:accent1>
        <a:accent2>
          <a:srgbClr val="8CB2FF"/>
        </a:accent2>
        <a:accent3>
          <a:srgbClr val="AAADCA"/>
        </a:accent3>
        <a:accent4>
          <a:srgbClr val="DADADA"/>
        </a:accent4>
        <a:accent5>
          <a:srgbClr val="F7D3BE"/>
        </a:accent5>
        <a:accent6>
          <a:srgbClr val="7EA1E7"/>
        </a:accent6>
        <a:hlink>
          <a:srgbClr val="FFCFCC"/>
        </a:hlink>
        <a:folHlink>
          <a:srgbClr val="F7E9A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3399"/>
        </a:dk2>
        <a:lt2>
          <a:srgbClr val="FFFFFF"/>
        </a:lt2>
        <a:accent1>
          <a:srgbClr val="B5DE6F"/>
        </a:accent1>
        <a:accent2>
          <a:srgbClr val="E6CF5C"/>
        </a:accent2>
        <a:accent3>
          <a:srgbClr val="AAADCA"/>
        </a:accent3>
        <a:accent4>
          <a:srgbClr val="DADADA"/>
        </a:accent4>
        <a:accent5>
          <a:srgbClr val="D7ECBB"/>
        </a:accent5>
        <a:accent6>
          <a:srgbClr val="D0BB53"/>
        </a:accent6>
        <a:hlink>
          <a:srgbClr val="FFD9EB"/>
        </a:hlink>
        <a:folHlink>
          <a:srgbClr val="B2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D99F2"/>
        </a:accent1>
        <a:accent2>
          <a:srgbClr val="6FB8F7"/>
        </a:accent2>
        <a:accent3>
          <a:srgbClr val="FFFFFF"/>
        </a:accent3>
        <a:accent4>
          <a:srgbClr val="000000"/>
        </a:accent4>
        <a:accent5>
          <a:srgbClr val="BACAF7"/>
        </a:accent5>
        <a:accent6>
          <a:srgbClr val="64A6E0"/>
        </a:accent6>
        <a:hlink>
          <a:srgbClr val="B2CCFF"/>
        </a:hlink>
        <a:folHlink>
          <a:srgbClr val="B2DB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1C7F2"/>
        </a:accent1>
        <a:accent2>
          <a:srgbClr val="C4B2FF"/>
        </a:accent2>
        <a:accent3>
          <a:srgbClr val="FFFFFF"/>
        </a:accent3>
        <a:accent4>
          <a:srgbClr val="000000"/>
        </a:accent4>
        <a:accent5>
          <a:srgbClr val="B7E0F7"/>
        </a:accent5>
        <a:accent6>
          <a:srgbClr val="B1A1E7"/>
        </a:accent6>
        <a:hlink>
          <a:srgbClr val="B2CCFF"/>
        </a:hlink>
        <a:folHlink>
          <a:srgbClr val="F7D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2AE79"/>
        </a:accent1>
        <a:accent2>
          <a:srgbClr val="8CB2FF"/>
        </a:accent2>
        <a:accent3>
          <a:srgbClr val="FFFFFF"/>
        </a:accent3>
        <a:accent4>
          <a:srgbClr val="000000"/>
        </a:accent4>
        <a:accent5>
          <a:srgbClr val="F7D3BE"/>
        </a:accent5>
        <a:accent6>
          <a:srgbClr val="7EA1E7"/>
        </a:accent6>
        <a:hlink>
          <a:srgbClr val="FFCFCC"/>
        </a:hlink>
        <a:folHlink>
          <a:srgbClr val="F7E9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5DE6F"/>
        </a:accent1>
        <a:accent2>
          <a:srgbClr val="E6CF5C"/>
        </a:accent2>
        <a:accent3>
          <a:srgbClr val="FFFFFF"/>
        </a:accent3>
        <a:accent4>
          <a:srgbClr val="000000"/>
        </a:accent4>
        <a:accent5>
          <a:srgbClr val="D7ECBB"/>
        </a:accent5>
        <a:accent6>
          <a:srgbClr val="D0BB53"/>
        </a:accent6>
        <a:hlink>
          <a:srgbClr val="FFD9EB"/>
        </a:hlink>
        <a:folHlink>
          <a:srgbClr val="B2C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FFFFFF"/>
      </a:lt1>
      <a:dk2>
        <a:srgbClr val="003399"/>
      </a:dk2>
      <a:lt2>
        <a:srgbClr val="FFFFFF"/>
      </a:lt2>
      <a:accent1>
        <a:srgbClr val="61C7F2"/>
      </a:accent1>
      <a:accent2>
        <a:srgbClr val="C4B2FF"/>
      </a:accent2>
      <a:accent3>
        <a:srgbClr val="AAADCA"/>
      </a:accent3>
      <a:accent4>
        <a:srgbClr val="DADADA"/>
      </a:accent4>
      <a:accent5>
        <a:srgbClr val="B7E0F7"/>
      </a:accent5>
      <a:accent6>
        <a:srgbClr val="B1A1E7"/>
      </a:accent6>
      <a:hlink>
        <a:srgbClr val="B2CCFF"/>
      </a:hlink>
      <a:folHlink>
        <a:srgbClr val="F7D9FF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3399"/>
        </a:dk2>
        <a:lt2>
          <a:srgbClr val="FFFFFF"/>
        </a:lt2>
        <a:accent1>
          <a:srgbClr val="6D99F2"/>
        </a:accent1>
        <a:accent2>
          <a:srgbClr val="6FB8F7"/>
        </a:accent2>
        <a:accent3>
          <a:srgbClr val="AAADCA"/>
        </a:accent3>
        <a:accent4>
          <a:srgbClr val="DADADA"/>
        </a:accent4>
        <a:accent5>
          <a:srgbClr val="BACAF7"/>
        </a:accent5>
        <a:accent6>
          <a:srgbClr val="64A6E0"/>
        </a:accent6>
        <a:hlink>
          <a:srgbClr val="B2CCFF"/>
        </a:hlink>
        <a:folHlink>
          <a:srgbClr val="B2DB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3399"/>
        </a:dk2>
        <a:lt2>
          <a:srgbClr val="FFFFFF"/>
        </a:lt2>
        <a:accent1>
          <a:srgbClr val="61C7F2"/>
        </a:accent1>
        <a:accent2>
          <a:srgbClr val="C4B2FF"/>
        </a:accent2>
        <a:accent3>
          <a:srgbClr val="AAADCA"/>
        </a:accent3>
        <a:accent4>
          <a:srgbClr val="DADADA"/>
        </a:accent4>
        <a:accent5>
          <a:srgbClr val="B7E0F7"/>
        </a:accent5>
        <a:accent6>
          <a:srgbClr val="B1A1E7"/>
        </a:accent6>
        <a:hlink>
          <a:srgbClr val="B2CCFF"/>
        </a:hlink>
        <a:folHlink>
          <a:srgbClr val="F7D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3399"/>
        </a:dk2>
        <a:lt2>
          <a:srgbClr val="FFFFFF"/>
        </a:lt2>
        <a:accent1>
          <a:srgbClr val="F2AE79"/>
        </a:accent1>
        <a:accent2>
          <a:srgbClr val="8CB2FF"/>
        </a:accent2>
        <a:accent3>
          <a:srgbClr val="AAADCA"/>
        </a:accent3>
        <a:accent4>
          <a:srgbClr val="DADADA"/>
        </a:accent4>
        <a:accent5>
          <a:srgbClr val="F7D3BE"/>
        </a:accent5>
        <a:accent6>
          <a:srgbClr val="7EA1E7"/>
        </a:accent6>
        <a:hlink>
          <a:srgbClr val="FFCFCC"/>
        </a:hlink>
        <a:folHlink>
          <a:srgbClr val="F7E9A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3399"/>
        </a:dk2>
        <a:lt2>
          <a:srgbClr val="FFFFFF"/>
        </a:lt2>
        <a:accent1>
          <a:srgbClr val="B5DE6F"/>
        </a:accent1>
        <a:accent2>
          <a:srgbClr val="E6CF5C"/>
        </a:accent2>
        <a:accent3>
          <a:srgbClr val="AAADCA"/>
        </a:accent3>
        <a:accent4>
          <a:srgbClr val="DADADA"/>
        </a:accent4>
        <a:accent5>
          <a:srgbClr val="D7ECBB"/>
        </a:accent5>
        <a:accent6>
          <a:srgbClr val="D0BB53"/>
        </a:accent6>
        <a:hlink>
          <a:srgbClr val="FFD9EB"/>
        </a:hlink>
        <a:folHlink>
          <a:srgbClr val="B2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D99F2"/>
        </a:accent1>
        <a:accent2>
          <a:srgbClr val="6FB8F7"/>
        </a:accent2>
        <a:accent3>
          <a:srgbClr val="FFFFFF"/>
        </a:accent3>
        <a:accent4>
          <a:srgbClr val="000000"/>
        </a:accent4>
        <a:accent5>
          <a:srgbClr val="BACAF7"/>
        </a:accent5>
        <a:accent6>
          <a:srgbClr val="64A6E0"/>
        </a:accent6>
        <a:hlink>
          <a:srgbClr val="B2CCFF"/>
        </a:hlink>
        <a:folHlink>
          <a:srgbClr val="B2DB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1C7F2"/>
        </a:accent1>
        <a:accent2>
          <a:srgbClr val="C4B2FF"/>
        </a:accent2>
        <a:accent3>
          <a:srgbClr val="FFFFFF"/>
        </a:accent3>
        <a:accent4>
          <a:srgbClr val="000000"/>
        </a:accent4>
        <a:accent5>
          <a:srgbClr val="B7E0F7"/>
        </a:accent5>
        <a:accent6>
          <a:srgbClr val="B1A1E7"/>
        </a:accent6>
        <a:hlink>
          <a:srgbClr val="B2CCFF"/>
        </a:hlink>
        <a:folHlink>
          <a:srgbClr val="F7D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2AE79"/>
        </a:accent1>
        <a:accent2>
          <a:srgbClr val="8CB2FF"/>
        </a:accent2>
        <a:accent3>
          <a:srgbClr val="FFFFFF"/>
        </a:accent3>
        <a:accent4>
          <a:srgbClr val="000000"/>
        </a:accent4>
        <a:accent5>
          <a:srgbClr val="F7D3BE"/>
        </a:accent5>
        <a:accent6>
          <a:srgbClr val="7EA1E7"/>
        </a:accent6>
        <a:hlink>
          <a:srgbClr val="FFCFCC"/>
        </a:hlink>
        <a:folHlink>
          <a:srgbClr val="F7E9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5DE6F"/>
        </a:accent1>
        <a:accent2>
          <a:srgbClr val="E6CF5C"/>
        </a:accent2>
        <a:accent3>
          <a:srgbClr val="FFFFFF"/>
        </a:accent3>
        <a:accent4>
          <a:srgbClr val="000000"/>
        </a:accent4>
        <a:accent5>
          <a:srgbClr val="D7ECBB"/>
        </a:accent5>
        <a:accent6>
          <a:srgbClr val="D0BB53"/>
        </a:accent6>
        <a:hlink>
          <a:srgbClr val="FFD9EB"/>
        </a:hlink>
        <a:folHlink>
          <a:srgbClr val="B2C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Topologie sluchové kortexu</Template>
  <TotalTime>3650</TotalTime>
  <Words>536</Words>
  <Application>Microsoft Office PowerPoint</Application>
  <PresentationFormat>Předvádění na obrazovce (4:3)</PresentationFormat>
  <Paragraphs>158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12</vt:i4>
      </vt:variant>
    </vt:vector>
  </HeadingPairs>
  <TitlesOfParts>
    <vt:vector size="14" baseType="lpstr">
      <vt:lpstr>Topologie sluchové kortexu</vt:lpstr>
      <vt:lpstr>1_Default Design</vt:lpstr>
      <vt:lpstr>Brain activation  in response to urinary bladder filling  in spinal cord injured patients:  a fMRI study </vt:lpstr>
      <vt:lpstr>Aim of the study</vt:lpstr>
      <vt:lpstr>Methods: group of patients</vt:lpstr>
      <vt:lpstr>Methods: urinary tract interventions</vt:lpstr>
      <vt:lpstr>Snímek 5</vt:lpstr>
      <vt:lpstr>Methods: fMRI experiment</vt:lpstr>
      <vt:lpstr>Methods: evaluation</vt:lpstr>
      <vt:lpstr>Results</vt:lpstr>
      <vt:lpstr>Snímek 9</vt:lpstr>
      <vt:lpstr>Snímek 10</vt:lpstr>
      <vt:lpstr>Snímek 11</vt:lpstr>
      <vt:lpstr>Discussion</vt:lpstr>
    </vt:vector>
  </TitlesOfParts>
  <Company>Indezine.com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Mozkové aktivace během kontrakce pánevního dna měřené pomocí fMRI</dc:title>
  <dc:creator>jarda</dc:creator>
  <cp:lastModifiedBy>jarda</cp:lastModifiedBy>
  <cp:revision>187</cp:revision>
  <dcterms:created xsi:type="dcterms:W3CDTF">2011-03-09T07:40:00Z</dcterms:created>
  <dcterms:modified xsi:type="dcterms:W3CDTF">2013-08-13T07:35:54Z</dcterms:modified>
</cp:coreProperties>
</file>